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2"/>
  </p:notesMasterIdLst>
  <p:sldIdLst>
    <p:sldId id="418" r:id="rId2"/>
    <p:sldId id="419" r:id="rId3"/>
    <p:sldId id="472" r:id="rId4"/>
    <p:sldId id="471" r:id="rId5"/>
    <p:sldId id="420" r:id="rId6"/>
    <p:sldId id="555" r:id="rId7"/>
    <p:sldId id="584" r:id="rId8"/>
    <p:sldId id="585" r:id="rId9"/>
    <p:sldId id="586" r:id="rId10"/>
    <p:sldId id="587" r:id="rId11"/>
    <p:sldId id="588" r:id="rId12"/>
    <p:sldId id="589" r:id="rId13"/>
    <p:sldId id="590" r:id="rId14"/>
    <p:sldId id="591" r:id="rId15"/>
    <p:sldId id="592" r:id="rId16"/>
    <p:sldId id="614" r:id="rId17"/>
    <p:sldId id="615" r:id="rId18"/>
    <p:sldId id="563" r:id="rId19"/>
    <p:sldId id="560" r:id="rId20"/>
    <p:sldId id="556" r:id="rId21"/>
    <p:sldId id="562" r:id="rId22"/>
    <p:sldId id="561" r:id="rId23"/>
    <p:sldId id="559" r:id="rId24"/>
    <p:sldId id="557" r:id="rId25"/>
    <p:sldId id="558" r:id="rId26"/>
    <p:sldId id="547" r:id="rId27"/>
    <p:sldId id="548" r:id="rId28"/>
    <p:sldId id="474" r:id="rId29"/>
    <p:sldId id="406" r:id="rId30"/>
    <p:sldId id="549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842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4" d="100"/>
        <a:sy n="84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6569C9-1036-4565-B537-F44CDEA6552C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1C0D8B-7DF8-4336-A296-38DE6931C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1030B-9593-45CE-AA31-4430EF7A5D91}" type="datetimeFigureOut">
              <a:rPr lang="en-US" smtClean="0"/>
              <a:pPr/>
              <a:t>11/19/2009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i166.photobucket.com/albums/u113/ticomahoney/IMG_2152.jpg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5.jpeg"/><Relationship Id="rId7" Type="http://schemas.openxmlformats.org/officeDocument/2006/relationships/hyperlink" Target="http://images.google.com/imgres?imgurl=http://hardwaretechreview.com/wp-content/uploads/gigabyte-odin-gt-800w-2.jpg&amp;imgrefurl=http://hardwaretechreview.com/gigabyte-odin-gt-800w-review&amp;h=285&amp;w=370&amp;sz=61&amp;hl=en&amp;start=5&amp;um=1&amp;usg=__LZZ-Xnqp9pYThqhYyaV5grcPtkY=&amp;tbnid=2UAh0bWbbcIhyM:&amp;tbnh=94&amp;tbnw=122&amp;prev=/images?q=gpu+supercomputer&amp;um=1&amp;hl=en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://thepodcastingblog.com/media/2008/04/audio-technica_mbdk4_microphone.jpg" TargetMode="External"/><Relationship Id="rId10" Type="http://schemas.openxmlformats.org/officeDocument/2006/relationships/image" Target="../media/image10.jpeg"/><Relationship Id="rId4" Type="http://schemas.openxmlformats.org/officeDocument/2006/relationships/image" Target="../media/image6.jpe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http://www.sealairyachts.com/images/maps/europe_95b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http://www.sealairyachts.com/images/maps/europe_95b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dwave.files.wordpress.com/2008/09/ulsi-2007-robot-1.doc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hansonrobotics.com/einstein_video.html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QUANTUM ROBOTICS IN ROBOT THEATRE</a:t>
            </a:r>
            <a:endParaRPr lang="en-US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http://i166.photobucket.com/albums/u113/ticomahoney/IMG_215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0" y="3048000"/>
            <a:ext cx="5080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4724400"/>
            <a:ext cx="27432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Quantum</a:t>
            </a:r>
          </a:p>
          <a:p>
            <a:pPr algn="ctr"/>
            <a:r>
              <a:rPr lang="en-US" sz="3600" dirty="0" smtClean="0"/>
              <a:t> Logic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152400" y="1524000"/>
            <a:ext cx="27432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Binary Logic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152400" y="3048000"/>
            <a:ext cx="2743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Fuzzy Logic</a:t>
            </a:r>
            <a:endParaRPr lang="en-US" sz="3600" dirty="0"/>
          </a:p>
        </p:txBody>
      </p:sp>
      <p:sp>
        <p:nvSpPr>
          <p:cNvPr id="8" name="Right Arrow 7"/>
          <p:cNvSpPr/>
          <p:nvPr/>
        </p:nvSpPr>
        <p:spPr>
          <a:xfrm rot="168172">
            <a:off x="3288034" y="1665655"/>
            <a:ext cx="1594588" cy="50669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0" y="0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Quantum Signals and Automata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Left Brace 13"/>
          <p:cNvSpPr/>
          <p:nvPr/>
        </p:nvSpPr>
        <p:spPr>
          <a:xfrm>
            <a:off x="5486400" y="1219200"/>
            <a:ext cx="304800" cy="1371600"/>
          </a:xfrm>
          <a:prstGeom prst="lef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Left Brace 14"/>
          <p:cNvSpPr/>
          <p:nvPr/>
        </p:nvSpPr>
        <p:spPr>
          <a:xfrm flipH="1">
            <a:off x="6934200" y="1219200"/>
            <a:ext cx="457200" cy="1371600"/>
          </a:xfrm>
          <a:prstGeom prst="lef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867400" y="1498937"/>
            <a:ext cx="152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0, 1</a:t>
            </a:r>
            <a:endParaRPr lang="en-US" sz="6000" dirty="0"/>
          </a:p>
        </p:txBody>
      </p:sp>
      <p:sp>
        <p:nvSpPr>
          <p:cNvPr id="17" name="Right Arrow 16"/>
          <p:cNvSpPr/>
          <p:nvPr/>
        </p:nvSpPr>
        <p:spPr>
          <a:xfrm rot="168172">
            <a:off x="3440530" y="3235213"/>
            <a:ext cx="1436225" cy="50669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5638800" y="3124200"/>
            <a:ext cx="2209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[0,1]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ight Arrow 18"/>
          <p:cNvSpPr/>
          <p:nvPr/>
        </p:nvSpPr>
        <p:spPr>
          <a:xfrm rot="168172">
            <a:off x="3364145" y="5147746"/>
            <a:ext cx="1744387" cy="50669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626" name="Picture 2" descr="http://comp.uark.edu/~jgeabana/blochapps/spher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4210415"/>
            <a:ext cx="2590800" cy="264758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7620000" y="4876800"/>
            <a:ext cx="152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Hilbert Space, Bloch Sphere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4724400"/>
            <a:ext cx="27432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Algorithm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152400" y="1524000"/>
            <a:ext cx="27432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Logic circuit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152400" y="3048000"/>
            <a:ext cx="2743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Finite State Machine</a:t>
            </a:r>
            <a:endParaRPr lang="en-US" sz="2400" dirty="0"/>
          </a:p>
        </p:txBody>
      </p:sp>
      <p:sp>
        <p:nvSpPr>
          <p:cNvPr id="8" name="Right Arrow 7"/>
          <p:cNvSpPr/>
          <p:nvPr/>
        </p:nvSpPr>
        <p:spPr>
          <a:xfrm rot="168172">
            <a:off x="3288034" y="1665655"/>
            <a:ext cx="1594588" cy="50669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0" y="0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Quantum Signals and Automata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ight Arrow 16"/>
          <p:cNvSpPr/>
          <p:nvPr/>
        </p:nvSpPr>
        <p:spPr>
          <a:xfrm rot="168172">
            <a:off x="3440530" y="3235213"/>
            <a:ext cx="1436225" cy="50669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 rot="168172">
            <a:off x="3364145" y="5147746"/>
            <a:ext cx="1744387" cy="50669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5181600" y="1447800"/>
            <a:ext cx="2743200" cy="685800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002060"/>
                </a:solidFill>
              </a:rPr>
              <a:t>Quantum array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334000" y="2971800"/>
            <a:ext cx="2895600" cy="990600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002060"/>
                </a:solidFill>
              </a:rPr>
              <a:t>Quantum state Machine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410200" y="4953000"/>
            <a:ext cx="2895600" cy="990600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002060"/>
                </a:solidFill>
              </a:rPr>
              <a:t>Quantum Algorithm</a:t>
            </a:r>
            <a:endParaRPr lang="en-US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1524000"/>
            <a:ext cx="2743200" cy="198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Quantum</a:t>
            </a:r>
          </a:p>
          <a:p>
            <a:pPr algn="ctr"/>
            <a:r>
              <a:rPr lang="en-US" sz="3600" dirty="0" smtClean="0"/>
              <a:t> Computing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5257800" y="1524000"/>
            <a:ext cx="2743200" cy="198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Intelligent </a:t>
            </a:r>
          </a:p>
          <a:p>
            <a:pPr algn="ctr"/>
            <a:r>
              <a:rPr lang="en-US" sz="3600" dirty="0" smtClean="0"/>
              <a:t>Robotics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3048000" y="4572000"/>
            <a:ext cx="2743200" cy="198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Quantum </a:t>
            </a:r>
          </a:p>
          <a:p>
            <a:pPr algn="ctr"/>
            <a:r>
              <a:rPr lang="en-US" sz="3600" dirty="0" smtClean="0"/>
              <a:t>Robotics</a:t>
            </a:r>
            <a:endParaRPr lang="en-US" sz="3600" dirty="0"/>
          </a:p>
        </p:txBody>
      </p:sp>
      <p:sp>
        <p:nvSpPr>
          <p:cNvPr id="7" name="Right Arrow 6"/>
          <p:cNvSpPr/>
          <p:nvPr/>
        </p:nvSpPr>
        <p:spPr>
          <a:xfrm rot="8706320">
            <a:off x="5348321" y="3834628"/>
            <a:ext cx="1295400" cy="4572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 rot="1869774">
            <a:off x="2234631" y="3807380"/>
            <a:ext cx="1295400" cy="4572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657600" y="2743200"/>
            <a:ext cx="1143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Since 1999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001000" y="2895600"/>
            <a:ext cx="1143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Since 1969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943600" y="5181600"/>
            <a:ext cx="1143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Since 2004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676400" y="228600"/>
            <a:ext cx="5867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Quantum Robot Theatre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743200" cy="990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Quantum</a:t>
            </a:r>
          </a:p>
          <a:p>
            <a:pPr algn="ctr"/>
            <a:r>
              <a:rPr lang="en-US" sz="3200" dirty="0" smtClean="0"/>
              <a:t> Robotics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3048000" y="152400"/>
            <a:ext cx="2743200" cy="9144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Constraint Satisfaction Model for Grover Algorithm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1447800" y="2819400"/>
            <a:ext cx="2743200" cy="9144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Quantum Fuzzy Logic</a:t>
            </a:r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5943600" y="228600"/>
            <a:ext cx="32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Collaboration:</a:t>
            </a:r>
          </a:p>
          <a:p>
            <a:r>
              <a:rPr lang="en-US" sz="1400" dirty="0" smtClean="0"/>
              <a:t>Martin Lukac, </a:t>
            </a:r>
            <a:r>
              <a:rPr lang="en-US" sz="1400" dirty="0" err="1" smtClean="0"/>
              <a:t>Michitaka</a:t>
            </a:r>
            <a:r>
              <a:rPr lang="en-US" sz="1400" dirty="0" smtClean="0"/>
              <a:t> </a:t>
            </a:r>
            <a:r>
              <a:rPr lang="en-US" sz="1400" dirty="0" err="1" smtClean="0"/>
              <a:t>Kameyama</a:t>
            </a:r>
            <a:r>
              <a:rPr lang="en-US" sz="1400" dirty="0" smtClean="0"/>
              <a:t>, </a:t>
            </a:r>
            <a:r>
              <a:rPr lang="en-US" sz="1400" i="1" dirty="0" smtClean="0"/>
              <a:t>Tohoku University</a:t>
            </a:r>
            <a:r>
              <a:rPr lang="en-US" sz="1400" dirty="0" smtClean="0"/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76800" y="16764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Vamsi Parasa, Erik Paul</a:t>
            </a:r>
            <a:endParaRPr lang="en-US" i="1" dirty="0" smtClean="0"/>
          </a:p>
        </p:txBody>
      </p:sp>
      <p:sp>
        <p:nvSpPr>
          <p:cNvPr id="14" name="Rectangle 13"/>
          <p:cNvSpPr/>
          <p:nvPr/>
        </p:nvSpPr>
        <p:spPr>
          <a:xfrm>
            <a:off x="2286000" y="3962400"/>
            <a:ext cx="2743200" cy="8382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Quantum </a:t>
            </a:r>
            <a:r>
              <a:rPr lang="en-US" sz="2000" dirty="0" err="1" smtClean="0"/>
              <a:t>Braitenberg</a:t>
            </a:r>
            <a:endParaRPr lang="en-US" sz="2000" dirty="0" smtClean="0"/>
          </a:p>
          <a:p>
            <a:pPr algn="ctr"/>
            <a:r>
              <a:rPr lang="en-US" sz="2000" dirty="0" smtClean="0"/>
              <a:t>Vehicles</a:t>
            </a: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219200" y="4953000"/>
            <a:ext cx="2743200" cy="8382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Quantum Emotions</a:t>
            </a:r>
            <a:endParaRPr lang="en-US" sz="2000" dirty="0"/>
          </a:p>
        </p:txBody>
      </p:sp>
      <p:sp>
        <p:nvSpPr>
          <p:cNvPr id="16" name="Rectangle 15"/>
          <p:cNvSpPr/>
          <p:nvPr/>
        </p:nvSpPr>
        <p:spPr>
          <a:xfrm>
            <a:off x="152400" y="5867400"/>
            <a:ext cx="2743200" cy="8382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Quantum Initialization and Neural Networks</a:t>
            </a:r>
            <a:endParaRPr lang="en-US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4419600" y="2895600"/>
            <a:ext cx="365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Arushi Raghuvanshi</a:t>
            </a:r>
          </a:p>
          <a:p>
            <a:r>
              <a:rPr lang="en-US" dirty="0" smtClean="0"/>
              <a:t>Michael Miller, </a:t>
            </a:r>
            <a:r>
              <a:rPr lang="en-US" i="1" dirty="0" smtClean="0"/>
              <a:t>Univ. Victoria, BC</a:t>
            </a:r>
            <a:endParaRPr lang="en-US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4114800" y="50292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Martin Lukac</a:t>
            </a:r>
            <a:endParaRPr lang="en-US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3124200" y="5943600"/>
            <a:ext cx="304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David Rosenbaum</a:t>
            </a:r>
            <a:endParaRPr lang="en-US" sz="1400" dirty="0"/>
          </a:p>
        </p:txBody>
      </p:sp>
      <p:sp>
        <p:nvSpPr>
          <p:cNvPr id="20" name="Rectangle 19"/>
          <p:cNvSpPr/>
          <p:nvPr/>
        </p:nvSpPr>
        <p:spPr>
          <a:xfrm>
            <a:off x="1676400" y="1676400"/>
            <a:ext cx="3048000" cy="9144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Quantum Robot Vision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5410200" y="3962400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Siddhar</a:t>
            </a:r>
            <a:r>
              <a:rPr lang="en-US" dirty="0" smtClean="0"/>
              <a:t> </a:t>
            </a:r>
            <a:r>
              <a:rPr lang="en-US" dirty="0" err="1" smtClean="0"/>
              <a:t>Manoj</a:t>
            </a:r>
            <a:endParaRPr lang="en-US" dirty="0" smtClean="0"/>
          </a:p>
          <a:p>
            <a:r>
              <a:rPr lang="en-US" dirty="0" smtClean="0"/>
              <a:t>Arushi Raghuvanshi</a:t>
            </a:r>
            <a:endParaRPr lang="en-US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286000"/>
          </a:xfrm>
        </p:spPr>
        <p:txBody>
          <a:bodyPr>
            <a:noAutofit/>
          </a:bodyPr>
          <a:lstStyle/>
          <a:p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first quantum robot in the world?</a:t>
            </a:r>
            <a:endParaRPr lang="en-US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l="56667" t="26667" r="12667" b="33067"/>
          <a:stretch>
            <a:fillRect/>
          </a:stretch>
        </p:blipFill>
        <p:spPr bwMode="auto">
          <a:xfrm>
            <a:off x="3581400" y="2053669"/>
            <a:ext cx="5562600" cy="4564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Rectangle 3"/>
          <p:cNvSpPr>
            <a:spLocks noGrp="1"/>
          </p:cNvSpPr>
          <p:nvPr>
            <p:ph type="body" idx="1"/>
          </p:nvPr>
        </p:nvSpPr>
        <p:spPr>
          <a:xfrm>
            <a:off x="457200" y="762000"/>
            <a:ext cx="8229600" cy="5364163"/>
          </a:xfrm>
          <a:solidFill>
            <a:srgbClr val="FFFFCC"/>
          </a:solidFill>
        </p:spPr>
        <p:txBody>
          <a:bodyPr/>
          <a:lstStyle/>
          <a:p>
            <a:pPr algn="ctr">
              <a:lnSpc>
                <a:spcPct val="90000"/>
              </a:lnSpc>
              <a:buFont typeface="Arial" charset="0"/>
              <a:buNone/>
              <a:defRPr/>
            </a:pPr>
            <a:r>
              <a:rPr lang="en-US" sz="8000" b="1" smtClean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Our concept of quantum robot</a:t>
            </a:r>
            <a:r>
              <a:rPr lang="en-US" sz="4800" b="1" smtClean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ctr">
              <a:lnSpc>
                <a:spcPct val="90000"/>
              </a:lnSpc>
              <a:buFont typeface="Arial" charset="0"/>
              <a:buNone/>
              <a:defRPr/>
            </a:pPr>
            <a:r>
              <a:rPr lang="en-US" sz="4800" b="1" smtClean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based on reducing all problems to constraint satisfaction solved on a quantum computer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76200" y="152400"/>
            <a:ext cx="3733800" cy="2362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2770" name="Picture 2" descr="http://earth.google.com/userguide/v4/images/NetworkLink.jpg"/>
          <p:cNvPicPr>
            <a:picLocks noChangeAspect="1" noChangeArrowheads="1"/>
          </p:cNvPicPr>
          <p:nvPr/>
        </p:nvPicPr>
        <p:blipFill>
          <a:blip r:embed="rId2" cstate="print"/>
          <a:srcRect l="44427" b="16216"/>
          <a:stretch>
            <a:fillRect/>
          </a:stretch>
        </p:blipFill>
        <p:spPr bwMode="auto">
          <a:xfrm>
            <a:off x="6400800" y="436563"/>
            <a:ext cx="2514600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876800" y="2743200"/>
            <a:ext cx="1981200" cy="1600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dirty="0">
                <a:solidFill>
                  <a:schemeClr val="tx1"/>
                </a:solidFill>
              </a:rPr>
              <a:t>PC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2400" y="6019800"/>
            <a:ext cx="6248400" cy="838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The whole proposed PSU Quantum Robot system</a:t>
            </a:r>
            <a:endParaRPr lang="en-US" sz="3200" dirty="0"/>
          </a:p>
        </p:txBody>
      </p:sp>
      <p:cxnSp>
        <p:nvCxnSpPr>
          <p:cNvPr id="7" name="Elbow Connector 6"/>
          <p:cNvCxnSpPr/>
          <p:nvPr/>
        </p:nvCxnSpPr>
        <p:spPr>
          <a:xfrm flipV="1">
            <a:off x="2819400" y="4419600"/>
            <a:ext cx="381000" cy="3048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rot="16200000" flipV="1">
            <a:off x="4419600" y="3886200"/>
            <a:ext cx="457200" cy="4572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6" name="TextBox 10"/>
          <p:cNvSpPr txBox="1">
            <a:spLocks noChangeArrowheads="1"/>
          </p:cNvSpPr>
          <p:nvPr/>
        </p:nvSpPr>
        <p:spPr bwMode="auto">
          <a:xfrm>
            <a:off x="3352800" y="3886200"/>
            <a:ext cx="1371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i="1">
                <a:latin typeface="Calibri" pitchFamily="34" charset="0"/>
              </a:rPr>
              <a:t>Bluetooth connection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324600" y="4724400"/>
            <a:ext cx="2819400" cy="1524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 </a:t>
            </a:r>
          </a:p>
        </p:txBody>
      </p:sp>
      <p:cxnSp>
        <p:nvCxnSpPr>
          <p:cNvPr id="14" name="Straight Arrow Connector 13"/>
          <p:cNvCxnSpPr>
            <a:stCxn id="12" idx="0"/>
            <a:endCxn id="5" idx="2"/>
          </p:cNvCxnSpPr>
          <p:nvPr/>
        </p:nvCxnSpPr>
        <p:spPr>
          <a:xfrm rot="16200000" flipV="1">
            <a:off x="6610350" y="3600450"/>
            <a:ext cx="381000" cy="1866900"/>
          </a:xfrm>
          <a:prstGeom prst="straightConnector1">
            <a:avLst/>
          </a:prstGeom>
          <a:ln w="28575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779" name="Picture 2" descr="http://www.scienceaffairs.nl/_img/kits/internet/internet-k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2819400"/>
            <a:ext cx="1676400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80" name="TextBox 21"/>
          <p:cNvSpPr txBox="1">
            <a:spLocks noChangeArrowheads="1"/>
          </p:cNvSpPr>
          <p:nvPr/>
        </p:nvSpPr>
        <p:spPr bwMode="auto">
          <a:xfrm>
            <a:off x="4876800" y="2743200"/>
            <a:ext cx="106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Personal computer</a:t>
            </a:r>
          </a:p>
        </p:txBody>
      </p:sp>
      <p:pic>
        <p:nvPicPr>
          <p:cNvPr id="32781" name="Picture 24" descr="JHCA452RDFCAOB1TMHCA7NSPYWCA9XG6BGCAGIWLW9CAD7G9IXCAPL8KR1CABP9UIPCATRV5M0CA3XBXYGCA0IJM0CCAKUQ2CNCALLEKKTCANYEIQOCAOLI1NJCAPEHLQICA13MN0DCAWCB68TCAJGRQNK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3600" y="2667000"/>
            <a:ext cx="142875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7" name="Elbow Connector 26"/>
          <p:cNvCxnSpPr/>
          <p:nvPr/>
        </p:nvCxnSpPr>
        <p:spPr>
          <a:xfrm>
            <a:off x="3276600" y="3200400"/>
            <a:ext cx="1524000" cy="2286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783" name="Picture 8" descr="http://tbn0.google.com/images?q=tbn:mjbEoBUBnrLUJM:http://thepodcastingblog.com/media/2008/04/audio-technica_mbdk4_microphone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4800600"/>
            <a:ext cx="12763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9" name="Elbow Connector 28"/>
          <p:cNvCxnSpPr/>
          <p:nvPr/>
        </p:nvCxnSpPr>
        <p:spPr>
          <a:xfrm rot="5400000" flipH="1" flipV="1">
            <a:off x="4533900" y="4533900"/>
            <a:ext cx="1066800" cy="8382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785" name="Picture 10" descr="http://tbn0.google.com/images?q=tbn:2UAh0bWbbcIhyM:http://hardwaretechreview.com/wp-content/uploads/gigabyte-odin-gt-800w-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5140325"/>
            <a:ext cx="131445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86" name="TextBox 32"/>
          <p:cNvSpPr txBox="1">
            <a:spLocks noChangeArrowheads="1"/>
          </p:cNvSpPr>
          <p:nvPr/>
        </p:nvSpPr>
        <p:spPr bwMode="auto">
          <a:xfrm>
            <a:off x="6400800" y="4800600"/>
            <a:ext cx="274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>
                <a:latin typeface="Calibri" pitchFamily="34" charset="0"/>
              </a:rPr>
              <a:t>CUDA/GPU </a:t>
            </a:r>
            <a:r>
              <a:rPr lang="en-US" dirty="0">
                <a:latin typeface="Calibri" pitchFamily="34" charset="0"/>
              </a:rPr>
              <a:t>supercomputer  </a:t>
            </a:r>
          </a:p>
        </p:txBody>
      </p:sp>
      <p:sp>
        <p:nvSpPr>
          <p:cNvPr id="32787" name="TextBox 34"/>
          <p:cNvSpPr txBox="1">
            <a:spLocks noChangeArrowheads="1"/>
          </p:cNvSpPr>
          <p:nvPr/>
        </p:nvSpPr>
        <p:spPr bwMode="auto">
          <a:xfrm>
            <a:off x="7696200" y="1981200"/>
            <a:ext cx="1143000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Orion interface</a:t>
            </a:r>
          </a:p>
        </p:txBody>
      </p:sp>
      <p:pic>
        <p:nvPicPr>
          <p:cNvPr id="32788" name="Picture 4" descr="http://images.dailytech.com/nimage/3887_img_5568-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28800" y="266700"/>
            <a:ext cx="1338263" cy="200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8" name="Straight Arrow Connector 37"/>
          <p:cNvCxnSpPr/>
          <p:nvPr/>
        </p:nvCxnSpPr>
        <p:spPr>
          <a:xfrm rot="10800000">
            <a:off x="4114800" y="685800"/>
            <a:ext cx="2209800" cy="1588"/>
          </a:xfrm>
          <a:prstGeom prst="straightConnector1">
            <a:avLst/>
          </a:prstGeom>
          <a:ln w="5715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90" name="TextBox 38"/>
          <p:cNvSpPr txBox="1">
            <a:spLocks noChangeArrowheads="1"/>
          </p:cNvSpPr>
          <p:nvPr/>
        </p:nvSpPr>
        <p:spPr bwMode="auto">
          <a:xfrm>
            <a:off x="76200" y="381000"/>
            <a:ext cx="17526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Orion Quantum Adiabatic Computer in Vancouver BC, Canada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791200" y="1600200"/>
            <a:ext cx="16764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7086600" y="1676400"/>
            <a:ext cx="5334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7848600" y="1143000"/>
            <a:ext cx="8382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7391400" y="2971800"/>
            <a:ext cx="17526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7924800" y="228600"/>
            <a:ext cx="1219200" cy="1524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1" name="Picture 4" descr="http://i166.photobucket.com/albums/u113/ticomahoney/DIM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810000"/>
            <a:ext cx="2819400" cy="2114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379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ctr">
              <a:buFont typeface="Arial" charset="0"/>
              <a:buNone/>
            </a:pPr>
            <a:r>
              <a:rPr lang="en-US" sz="7200" smtClean="0"/>
              <a:t>QUBOT-1 – the world’s first quantum robot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57200"/>
          </a:xfrm>
        </p:spPr>
        <p:txBody>
          <a:bodyPr/>
          <a:lstStyle/>
          <a:p>
            <a:pPr algn="l">
              <a:defRPr/>
            </a:pPr>
            <a:r>
              <a:rPr lang="en-US" sz="1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Oracle for Quantum Map of Europe Coloring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52400" y="381000"/>
            <a:ext cx="3019425" cy="2800350"/>
            <a:chOff x="576" y="1824"/>
            <a:chExt cx="1902" cy="1764"/>
          </a:xfrm>
        </p:grpSpPr>
        <p:pic>
          <p:nvPicPr>
            <p:cNvPr id="34862" name="Picture 4" descr="map of europe"/>
            <p:cNvPicPr>
              <a:picLocks noChangeAspect="1" noChangeArrowheads="1"/>
            </p:cNvPicPr>
            <p:nvPr/>
          </p:nvPicPr>
          <p:blipFill>
            <a:blip r:embed="rId2" r:link="rId3" cstate="print"/>
            <a:srcRect/>
            <a:stretch>
              <a:fillRect/>
            </a:stretch>
          </p:blipFill>
          <p:spPr bwMode="auto">
            <a:xfrm>
              <a:off x="576" y="1824"/>
              <a:ext cx="1902" cy="17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63" name="Oval 5"/>
            <p:cNvSpPr>
              <a:spLocks noChangeArrowheads="1"/>
            </p:cNvSpPr>
            <p:nvPr/>
          </p:nvSpPr>
          <p:spPr bwMode="auto">
            <a:xfrm>
              <a:off x="768" y="3192"/>
              <a:ext cx="144" cy="14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4" name="Oval 6"/>
            <p:cNvSpPr>
              <a:spLocks noChangeArrowheads="1"/>
            </p:cNvSpPr>
            <p:nvPr/>
          </p:nvSpPr>
          <p:spPr bwMode="auto">
            <a:xfrm>
              <a:off x="1128" y="2904"/>
              <a:ext cx="144" cy="14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5" name="Oval 7"/>
            <p:cNvSpPr>
              <a:spLocks noChangeArrowheads="1"/>
            </p:cNvSpPr>
            <p:nvPr/>
          </p:nvSpPr>
          <p:spPr bwMode="auto">
            <a:xfrm>
              <a:off x="1488" y="2688"/>
              <a:ext cx="144" cy="14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6" name="Oval 8"/>
            <p:cNvSpPr>
              <a:spLocks noChangeArrowheads="1"/>
            </p:cNvSpPr>
            <p:nvPr/>
          </p:nvSpPr>
          <p:spPr bwMode="auto">
            <a:xfrm>
              <a:off x="1416" y="2904"/>
              <a:ext cx="144" cy="14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7" name="Line 9"/>
            <p:cNvSpPr>
              <a:spLocks noChangeShapeType="1"/>
            </p:cNvSpPr>
            <p:nvPr/>
          </p:nvSpPr>
          <p:spPr bwMode="auto">
            <a:xfrm flipV="1">
              <a:off x="840" y="2976"/>
              <a:ext cx="360" cy="28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8" name="Line 10"/>
            <p:cNvSpPr>
              <a:spLocks noChangeShapeType="1"/>
            </p:cNvSpPr>
            <p:nvPr/>
          </p:nvSpPr>
          <p:spPr bwMode="auto">
            <a:xfrm>
              <a:off x="1200" y="2976"/>
              <a:ext cx="288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9" name="Line 11"/>
            <p:cNvSpPr>
              <a:spLocks noChangeShapeType="1"/>
            </p:cNvSpPr>
            <p:nvPr/>
          </p:nvSpPr>
          <p:spPr bwMode="auto">
            <a:xfrm flipV="1">
              <a:off x="1200" y="2760"/>
              <a:ext cx="360" cy="2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70" name="Line 12"/>
            <p:cNvSpPr>
              <a:spLocks noChangeShapeType="1"/>
            </p:cNvSpPr>
            <p:nvPr/>
          </p:nvSpPr>
          <p:spPr bwMode="auto">
            <a:xfrm flipV="1">
              <a:off x="1488" y="2760"/>
              <a:ext cx="72" cy="2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4819" name="Oval 13"/>
          <p:cNvSpPr>
            <a:spLocks noChangeArrowheads="1"/>
          </p:cNvSpPr>
          <p:nvPr/>
        </p:nvSpPr>
        <p:spPr bwMode="auto">
          <a:xfrm>
            <a:off x="3886200" y="2895600"/>
            <a:ext cx="1295400" cy="457200"/>
          </a:xfrm>
          <a:prstGeom prst="ellipse">
            <a:avLst/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latin typeface="Times New Roman" pitchFamily="18" charset="0"/>
              </a:rPr>
              <a:t>Spain</a:t>
            </a:r>
          </a:p>
        </p:txBody>
      </p:sp>
      <p:sp>
        <p:nvSpPr>
          <p:cNvPr id="34820" name="Oval 14"/>
          <p:cNvSpPr>
            <a:spLocks noChangeArrowheads="1"/>
          </p:cNvSpPr>
          <p:nvPr/>
        </p:nvSpPr>
        <p:spPr bwMode="auto">
          <a:xfrm>
            <a:off x="4495800" y="1905000"/>
            <a:ext cx="1295400" cy="4572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latin typeface="Times New Roman" pitchFamily="18" charset="0"/>
              </a:rPr>
              <a:t>France</a:t>
            </a:r>
          </a:p>
        </p:txBody>
      </p:sp>
      <p:sp>
        <p:nvSpPr>
          <p:cNvPr id="34821" name="Oval 15"/>
          <p:cNvSpPr>
            <a:spLocks noChangeArrowheads="1"/>
          </p:cNvSpPr>
          <p:nvPr/>
        </p:nvSpPr>
        <p:spPr bwMode="auto">
          <a:xfrm>
            <a:off x="6400800" y="914400"/>
            <a:ext cx="1295400" cy="457200"/>
          </a:xfrm>
          <a:prstGeom prst="ellipse">
            <a:avLst/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Times New Roman" pitchFamily="18" charset="0"/>
              </a:rPr>
              <a:t>Germany</a:t>
            </a:r>
          </a:p>
        </p:txBody>
      </p:sp>
      <p:sp>
        <p:nvSpPr>
          <p:cNvPr id="34822" name="Oval 16"/>
          <p:cNvSpPr>
            <a:spLocks noChangeArrowheads="1"/>
          </p:cNvSpPr>
          <p:nvPr/>
        </p:nvSpPr>
        <p:spPr bwMode="auto">
          <a:xfrm>
            <a:off x="6629400" y="1981200"/>
            <a:ext cx="16764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Times New Roman" pitchFamily="18" charset="0"/>
              </a:rPr>
              <a:t>Switzerland</a:t>
            </a:r>
          </a:p>
        </p:txBody>
      </p:sp>
      <p:sp>
        <p:nvSpPr>
          <p:cNvPr id="34823" name="Line 17"/>
          <p:cNvSpPr>
            <a:spLocks noChangeShapeType="1"/>
          </p:cNvSpPr>
          <p:nvPr/>
        </p:nvSpPr>
        <p:spPr bwMode="auto">
          <a:xfrm flipV="1">
            <a:off x="4572000" y="2362200"/>
            <a:ext cx="38100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4" name="Line 18"/>
          <p:cNvSpPr>
            <a:spLocks noChangeShapeType="1"/>
          </p:cNvSpPr>
          <p:nvPr/>
        </p:nvSpPr>
        <p:spPr bwMode="auto">
          <a:xfrm flipV="1">
            <a:off x="5486400" y="1295400"/>
            <a:ext cx="106680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5" name="Line 19"/>
          <p:cNvSpPr>
            <a:spLocks noChangeShapeType="1"/>
          </p:cNvSpPr>
          <p:nvPr/>
        </p:nvSpPr>
        <p:spPr bwMode="auto">
          <a:xfrm>
            <a:off x="5791200" y="2133600"/>
            <a:ext cx="914400" cy="76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6" name="Line 20"/>
          <p:cNvSpPr>
            <a:spLocks noChangeShapeType="1"/>
          </p:cNvSpPr>
          <p:nvPr/>
        </p:nvSpPr>
        <p:spPr bwMode="auto">
          <a:xfrm>
            <a:off x="7239000" y="1371600"/>
            <a:ext cx="15240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7" name="Line 21"/>
          <p:cNvSpPr>
            <a:spLocks noChangeShapeType="1"/>
          </p:cNvSpPr>
          <p:nvPr/>
        </p:nvSpPr>
        <p:spPr bwMode="auto">
          <a:xfrm>
            <a:off x="1752600" y="3505200"/>
            <a:ext cx="5105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8" name="Line 22"/>
          <p:cNvSpPr>
            <a:spLocks noChangeShapeType="1"/>
          </p:cNvSpPr>
          <p:nvPr/>
        </p:nvSpPr>
        <p:spPr bwMode="auto">
          <a:xfrm>
            <a:off x="1828800" y="5257800"/>
            <a:ext cx="5105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9" name="Line 23"/>
          <p:cNvSpPr>
            <a:spLocks noChangeShapeType="1"/>
          </p:cNvSpPr>
          <p:nvPr/>
        </p:nvSpPr>
        <p:spPr bwMode="auto">
          <a:xfrm>
            <a:off x="1752600" y="4114800"/>
            <a:ext cx="5105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30" name="Line 24"/>
          <p:cNvSpPr>
            <a:spLocks noChangeShapeType="1"/>
          </p:cNvSpPr>
          <p:nvPr/>
        </p:nvSpPr>
        <p:spPr bwMode="auto">
          <a:xfrm>
            <a:off x="1752600" y="4648200"/>
            <a:ext cx="5105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31" name="Oval 25"/>
          <p:cNvSpPr>
            <a:spLocks noChangeArrowheads="1"/>
          </p:cNvSpPr>
          <p:nvPr/>
        </p:nvSpPr>
        <p:spPr bwMode="auto">
          <a:xfrm>
            <a:off x="457200" y="3276600"/>
            <a:ext cx="1295400" cy="457200"/>
          </a:xfrm>
          <a:prstGeom prst="ellipse">
            <a:avLst/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latin typeface="Times New Roman" pitchFamily="18" charset="0"/>
              </a:rPr>
              <a:t>Spain</a:t>
            </a:r>
          </a:p>
        </p:txBody>
      </p:sp>
      <p:sp>
        <p:nvSpPr>
          <p:cNvPr id="34832" name="Oval 26"/>
          <p:cNvSpPr>
            <a:spLocks noChangeArrowheads="1"/>
          </p:cNvSpPr>
          <p:nvPr/>
        </p:nvSpPr>
        <p:spPr bwMode="auto">
          <a:xfrm>
            <a:off x="457200" y="3886200"/>
            <a:ext cx="1295400" cy="4572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latin typeface="Times New Roman" pitchFamily="18" charset="0"/>
              </a:rPr>
              <a:t>France</a:t>
            </a:r>
          </a:p>
        </p:txBody>
      </p:sp>
      <p:sp>
        <p:nvSpPr>
          <p:cNvPr id="34833" name="Oval 27"/>
          <p:cNvSpPr>
            <a:spLocks noChangeArrowheads="1"/>
          </p:cNvSpPr>
          <p:nvPr/>
        </p:nvSpPr>
        <p:spPr bwMode="auto">
          <a:xfrm>
            <a:off x="457200" y="4419600"/>
            <a:ext cx="1295400" cy="457200"/>
          </a:xfrm>
          <a:prstGeom prst="ellipse">
            <a:avLst/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Times New Roman" pitchFamily="18" charset="0"/>
              </a:rPr>
              <a:t>Germany</a:t>
            </a:r>
          </a:p>
        </p:txBody>
      </p:sp>
      <p:sp>
        <p:nvSpPr>
          <p:cNvPr id="34834" name="Oval 28"/>
          <p:cNvSpPr>
            <a:spLocks noChangeArrowheads="1"/>
          </p:cNvSpPr>
          <p:nvPr/>
        </p:nvSpPr>
        <p:spPr bwMode="auto">
          <a:xfrm>
            <a:off x="152400" y="5029200"/>
            <a:ext cx="16764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Times New Roman" pitchFamily="18" charset="0"/>
              </a:rPr>
              <a:t>Switzerland</a:t>
            </a:r>
          </a:p>
        </p:txBody>
      </p:sp>
      <p:sp>
        <p:nvSpPr>
          <p:cNvPr id="64541" name="Rectangle 29"/>
          <p:cNvSpPr>
            <a:spLocks noChangeArrowheads="1"/>
          </p:cNvSpPr>
          <p:nvPr/>
        </p:nvSpPr>
        <p:spPr bwMode="auto">
          <a:xfrm>
            <a:off x="2057400" y="5486400"/>
            <a:ext cx="990600" cy="4572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sym typeface="Symbol" pitchFamily="18" charset="2"/>
              </a:rPr>
              <a:t></a:t>
            </a:r>
          </a:p>
        </p:txBody>
      </p:sp>
      <p:sp>
        <p:nvSpPr>
          <p:cNvPr id="64542" name="Rectangle 30"/>
          <p:cNvSpPr>
            <a:spLocks noChangeArrowheads="1"/>
          </p:cNvSpPr>
          <p:nvPr/>
        </p:nvSpPr>
        <p:spPr bwMode="auto">
          <a:xfrm>
            <a:off x="3276600" y="5486400"/>
            <a:ext cx="990600" cy="4572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sym typeface="Symbol" pitchFamily="18" charset="2"/>
              </a:rPr>
              <a:t></a:t>
            </a:r>
          </a:p>
        </p:txBody>
      </p:sp>
      <p:sp>
        <p:nvSpPr>
          <p:cNvPr id="64543" name="Rectangle 31"/>
          <p:cNvSpPr>
            <a:spLocks noChangeArrowheads="1"/>
          </p:cNvSpPr>
          <p:nvPr/>
        </p:nvSpPr>
        <p:spPr bwMode="auto">
          <a:xfrm>
            <a:off x="4572000" y="5486400"/>
            <a:ext cx="990600" cy="4572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sym typeface="Symbol" pitchFamily="18" charset="2"/>
              </a:rPr>
              <a:t></a:t>
            </a:r>
          </a:p>
        </p:txBody>
      </p:sp>
      <p:sp>
        <p:nvSpPr>
          <p:cNvPr id="64544" name="Rectangle 32"/>
          <p:cNvSpPr>
            <a:spLocks noChangeArrowheads="1"/>
          </p:cNvSpPr>
          <p:nvPr/>
        </p:nvSpPr>
        <p:spPr bwMode="auto">
          <a:xfrm>
            <a:off x="5943600" y="5486400"/>
            <a:ext cx="990600" cy="4572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sym typeface="Symbol" pitchFamily="18" charset="2"/>
              </a:rPr>
              <a:t></a:t>
            </a:r>
          </a:p>
        </p:txBody>
      </p:sp>
      <p:sp>
        <p:nvSpPr>
          <p:cNvPr id="34839" name="Line 33"/>
          <p:cNvSpPr>
            <a:spLocks noChangeShapeType="1"/>
          </p:cNvSpPr>
          <p:nvPr/>
        </p:nvSpPr>
        <p:spPr bwMode="auto">
          <a:xfrm>
            <a:off x="2286000" y="3505200"/>
            <a:ext cx="0" cy="1981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0" name="Line 34"/>
          <p:cNvSpPr>
            <a:spLocks noChangeShapeType="1"/>
          </p:cNvSpPr>
          <p:nvPr/>
        </p:nvSpPr>
        <p:spPr bwMode="auto">
          <a:xfrm>
            <a:off x="2743200" y="4114800"/>
            <a:ext cx="0" cy="1371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1" name="Line 35"/>
          <p:cNvSpPr>
            <a:spLocks noChangeShapeType="1"/>
          </p:cNvSpPr>
          <p:nvPr/>
        </p:nvSpPr>
        <p:spPr bwMode="auto">
          <a:xfrm>
            <a:off x="3505200" y="4114800"/>
            <a:ext cx="0" cy="1371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2" name="Line 36"/>
          <p:cNvSpPr>
            <a:spLocks noChangeShapeType="1"/>
          </p:cNvSpPr>
          <p:nvPr/>
        </p:nvSpPr>
        <p:spPr bwMode="auto">
          <a:xfrm>
            <a:off x="4876800" y="4114800"/>
            <a:ext cx="0" cy="1371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3" name="Line 37"/>
          <p:cNvSpPr>
            <a:spLocks noChangeShapeType="1"/>
          </p:cNvSpPr>
          <p:nvPr/>
        </p:nvSpPr>
        <p:spPr bwMode="auto">
          <a:xfrm>
            <a:off x="6172200" y="4648200"/>
            <a:ext cx="0" cy="838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4" name="Line 38"/>
          <p:cNvSpPr>
            <a:spLocks noChangeShapeType="1"/>
          </p:cNvSpPr>
          <p:nvPr/>
        </p:nvSpPr>
        <p:spPr bwMode="auto">
          <a:xfrm>
            <a:off x="3886200" y="4648200"/>
            <a:ext cx="0" cy="838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5" name="Line 39"/>
          <p:cNvSpPr>
            <a:spLocks noChangeShapeType="1"/>
          </p:cNvSpPr>
          <p:nvPr/>
        </p:nvSpPr>
        <p:spPr bwMode="auto">
          <a:xfrm>
            <a:off x="5334000" y="5257800"/>
            <a:ext cx="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6" name="Line 40"/>
          <p:cNvSpPr>
            <a:spLocks noChangeShapeType="1"/>
          </p:cNvSpPr>
          <p:nvPr/>
        </p:nvSpPr>
        <p:spPr bwMode="auto">
          <a:xfrm>
            <a:off x="2590800" y="59436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7" name="Line 41"/>
          <p:cNvSpPr>
            <a:spLocks noChangeShapeType="1"/>
          </p:cNvSpPr>
          <p:nvPr/>
        </p:nvSpPr>
        <p:spPr bwMode="auto">
          <a:xfrm>
            <a:off x="3810000" y="5943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8" name="Line 42"/>
          <p:cNvSpPr>
            <a:spLocks noChangeShapeType="1"/>
          </p:cNvSpPr>
          <p:nvPr/>
        </p:nvSpPr>
        <p:spPr bwMode="auto">
          <a:xfrm>
            <a:off x="6705600" y="5257800"/>
            <a:ext cx="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49" name="Line 43"/>
          <p:cNvSpPr>
            <a:spLocks noChangeShapeType="1"/>
          </p:cNvSpPr>
          <p:nvPr/>
        </p:nvSpPr>
        <p:spPr bwMode="auto">
          <a:xfrm>
            <a:off x="5181600" y="59436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0" name="Line 44"/>
          <p:cNvSpPr>
            <a:spLocks noChangeShapeType="1"/>
          </p:cNvSpPr>
          <p:nvPr/>
        </p:nvSpPr>
        <p:spPr bwMode="auto">
          <a:xfrm>
            <a:off x="6477000" y="5943600"/>
            <a:ext cx="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1" name="AutoShape 45"/>
          <p:cNvSpPr>
            <a:spLocks noChangeArrowheads="1"/>
          </p:cNvSpPr>
          <p:nvPr/>
        </p:nvSpPr>
        <p:spPr bwMode="auto">
          <a:xfrm>
            <a:off x="7391400" y="6172200"/>
            <a:ext cx="457200" cy="457200"/>
          </a:xfrm>
          <a:prstGeom prst="flowChartDelay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52" name="Line 46"/>
          <p:cNvSpPr>
            <a:spLocks noChangeShapeType="1"/>
          </p:cNvSpPr>
          <p:nvPr/>
        </p:nvSpPr>
        <p:spPr bwMode="auto">
          <a:xfrm>
            <a:off x="6477000" y="6172200"/>
            <a:ext cx="914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3" name="Line 47"/>
          <p:cNvSpPr>
            <a:spLocks noChangeShapeType="1"/>
          </p:cNvSpPr>
          <p:nvPr/>
        </p:nvSpPr>
        <p:spPr bwMode="auto">
          <a:xfrm>
            <a:off x="5181600" y="6324600"/>
            <a:ext cx="2209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4" name="Line 48"/>
          <p:cNvSpPr>
            <a:spLocks noChangeShapeType="1"/>
          </p:cNvSpPr>
          <p:nvPr/>
        </p:nvSpPr>
        <p:spPr bwMode="auto">
          <a:xfrm>
            <a:off x="3810000" y="6477000"/>
            <a:ext cx="3581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5" name="Line 49"/>
          <p:cNvSpPr>
            <a:spLocks noChangeShapeType="1"/>
          </p:cNvSpPr>
          <p:nvPr/>
        </p:nvSpPr>
        <p:spPr bwMode="auto">
          <a:xfrm>
            <a:off x="2590800" y="6629400"/>
            <a:ext cx="4800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6" name="Line 50"/>
          <p:cNvSpPr>
            <a:spLocks noChangeShapeType="1"/>
          </p:cNvSpPr>
          <p:nvPr/>
        </p:nvSpPr>
        <p:spPr bwMode="auto">
          <a:xfrm>
            <a:off x="7848600" y="6400800"/>
            <a:ext cx="38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63" name="Text Box 51"/>
          <p:cNvSpPr txBox="1">
            <a:spLocks noChangeArrowheads="1"/>
          </p:cNvSpPr>
          <p:nvPr/>
        </p:nvSpPr>
        <p:spPr bwMode="auto">
          <a:xfrm>
            <a:off x="7848600" y="5867400"/>
            <a:ext cx="11430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Good coloring</a:t>
            </a:r>
          </a:p>
        </p:txBody>
      </p:sp>
      <p:sp>
        <p:nvSpPr>
          <p:cNvPr id="34858" name="Line 52"/>
          <p:cNvSpPr>
            <a:spLocks noChangeShapeType="1"/>
          </p:cNvSpPr>
          <p:nvPr/>
        </p:nvSpPr>
        <p:spPr bwMode="auto">
          <a:xfrm flipH="1" flipV="1">
            <a:off x="7010400" y="3429000"/>
            <a:ext cx="838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4859" name="Line 53"/>
          <p:cNvSpPr>
            <a:spLocks noChangeShapeType="1"/>
          </p:cNvSpPr>
          <p:nvPr/>
        </p:nvSpPr>
        <p:spPr bwMode="auto">
          <a:xfrm flipH="1" flipV="1">
            <a:off x="6934200" y="4038600"/>
            <a:ext cx="6858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4860" name="Text Box 54"/>
          <p:cNvSpPr txBox="1">
            <a:spLocks noChangeArrowheads="1"/>
          </p:cNvSpPr>
          <p:nvPr/>
        </p:nvSpPr>
        <p:spPr bwMode="auto">
          <a:xfrm>
            <a:off x="7391400" y="4648200"/>
            <a:ext cx="1752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Quaternary qudits</a:t>
            </a:r>
          </a:p>
        </p:txBody>
      </p:sp>
      <p:sp>
        <p:nvSpPr>
          <p:cNvPr id="64568" name="Text Box 56"/>
          <p:cNvSpPr txBox="1">
            <a:spLocks noChangeArrowheads="1"/>
          </p:cNvSpPr>
          <p:nvPr/>
        </p:nvSpPr>
        <p:spPr bwMode="auto">
          <a:xfrm>
            <a:off x="0" y="5562600"/>
            <a:ext cx="1981200" cy="13112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Multiple-Valued Quantum Circuits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5257800" y="152400"/>
            <a:ext cx="3657600" cy="1752600"/>
            <a:chOff x="2448" y="576"/>
            <a:chExt cx="2784" cy="1536"/>
          </a:xfrm>
        </p:grpSpPr>
        <p:sp>
          <p:nvSpPr>
            <p:cNvPr id="35901" name="Oval 13"/>
            <p:cNvSpPr>
              <a:spLocks noChangeArrowheads="1"/>
            </p:cNvSpPr>
            <p:nvPr/>
          </p:nvSpPr>
          <p:spPr bwMode="auto">
            <a:xfrm>
              <a:off x="2448" y="1824"/>
              <a:ext cx="816" cy="288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400">
                  <a:latin typeface="Times New Roman" pitchFamily="18" charset="0"/>
                </a:rPr>
                <a:t>Spain</a:t>
              </a:r>
            </a:p>
          </p:txBody>
        </p:sp>
        <p:sp>
          <p:nvSpPr>
            <p:cNvPr id="35902" name="Oval 14"/>
            <p:cNvSpPr>
              <a:spLocks noChangeArrowheads="1"/>
            </p:cNvSpPr>
            <p:nvPr/>
          </p:nvSpPr>
          <p:spPr bwMode="auto">
            <a:xfrm>
              <a:off x="2832" y="1200"/>
              <a:ext cx="816" cy="288"/>
            </a:xfrm>
            <a:prstGeom prst="ellipse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400">
                  <a:latin typeface="Times New Roman" pitchFamily="18" charset="0"/>
                </a:rPr>
                <a:t>France</a:t>
              </a:r>
            </a:p>
          </p:txBody>
        </p:sp>
        <p:sp>
          <p:nvSpPr>
            <p:cNvPr id="35903" name="Oval 15"/>
            <p:cNvSpPr>
              <a:spLocks noChangeArrowheads="1"/>
            </p:cNvSpPr>
            <p:nvPr/>
          </p:nvSpPr>
          <p:spPr bwMode="auto">
            <a:xfrm>
              <a:off x="4032" y="576"/>
              <a:ext cx="816" cy="288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 b="1">
                  <a:latin typeface="Times New Roman" pitchFamily="18" charset="0"/>
                </a:rPr>
                <a:t>Germany</a:t>
              </a:r>
            </a:p>
          </p:txBody>
        </p:sp>
        <p:sp>
          <p:nvSpPr>
            <p:cNvPr id="35904" name="Oval 16"/>
            <p:cNvSpPr>
              <a:spLocks noChangeArrowheads="1"/>
            </p:cNvSpPr>
            <p:nvPr/>
          </p:nvSpPr>
          <p:spPr bwMode="auto">
            <a:xfrm>
              <a:off x="4176" y="1248"/>
              <a:ext cx="1056" cy="288"/>
            </a:xfrm>
            <a:prstGeom prst="ellipse">
              <a:avLst/>
            </a:prstGeom>
            <a:solidFill>
              <a:srgbClr val="41FF0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 b="1">
                  <a:latin typeface="Times New Roman" pitchFamily="18" charset="0"/>
                </a:rPr>
                <a:t>Switzerland</a:t>
              </a:r>
            </a:p>
          </p:txBody>
        </p:sp>
        <p:sp>
          <p:nvSpPr>
            <p:cNvPr id="35905" name="Line 17"/>
            <p:cNvSpPr>
              <a:spLocks noChangeShapeType="1"/>
            </p:cNvSpPr>
            <p:nvPr/>
          </p:nvSpPr>
          <p:spPr bwMode="auto">
            <a:xfrm flipV="1">
              <a:off x="2880" y="1488"/>
              <a:ext cx="240" cy="33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06" name="Line 18"/>
            <p:cNvSpPr>
              <a:spLocks noChangeShapeType="1"/>
            </p:cNvSpPr>
            <p:nvPr/>
          </p:nvSpPr>
          <p:spPr bwMode="auto">
            <a:xfrm flipV="1">
              <a:off x="3456" y="816"/>
              <a:ext cx="672" cy="43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07" name="Line 19"/>
            <p:cNvSpPr>
              <a:spLocks noChangeShapeType="1"/>
            </p:cNvSpPr>
            <p:nvPr/>
          </p:nvSpPr>
          <p:spPr bwMode="auto">
            <a:xfrm>
              <a:off x="3648" y="1344"/>
              <a:ext cx="576" cy="4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08" name="Line 20"/>
            <p:cNvSpPr>
              <a:spLocks noChangeShapeType="1"/>
            </p:cNvSpPr>
            <p:nvPr/>
          </p:nvSpPr>
          <p:spPr bwMode="auto">
            <a:xfrm>
              <a:off x="4560" y="864"/>
              <a:ext cx="96" cy="38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58"/>
          <p:cNvGrpSpPr>
            <a:grpSpLocks/>
          </p:cNvGrpSpPr>
          <p:nvPr/>
        </p:nvGrpSpPr>
        <p:grpSpPr bwMode="auto">
          <a:xfrm>
            <a:off x="0" y="2209800"/>
            <a:ext cx="7239000" cy="2743200"/>
            <a:chOff x="96" y="2064"/>
            <a:chExt cx="5568" cy="2112"/>
          </a:xfrm>
        </p:grpSpPr>
        <p:sp>
          <p:nvSpPr>
            <p:cNvPr id="35870" name="Line 21"/>
            <p:cNvSpPr>
              <a:spLocks noChangeShapeType="1"/>
            </p:cNvSpPr>
            <p:nvPr/>
          </p:nvSpPr>
          <p:spPr bwMode="auto">
            <a:xfrm>
              <a:off x="1104" y="2208"/>
              <a:ext cx="32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71" name="Line 22"/>
            <p:cNvSpPr>
              <a:spLocks noChangeShapeType="1"/>
            </p:cNvSpPr>
            <p:nvPr/>
          </p:nvSpPr>
          <p:spPr bwMode="auto">
            <a:xfrm>
              <a:off x="1152" y="3312"/>
              <a:ext cx="32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72" name="Line 23"/>
            <p:cNvSpPr>
              <a:spLocks noChangeShapeType="1"/>
            </p:cNvSpPr>
            <p:nvPr/>
          </p:nvSpPr>
          <p:spPr bwMode="auto">
            <a:xfrm>
              <a:off x="1104" y="2592"/>
              <a:ext cx="32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73" name="Line 24"/>
            <p:cNvSpPr>
              <a:spLocks noChangeShapeType="1"/>
            </p:cNvSpPr>
            <p:nvPr/>
          </p:nvSpPr>
          <p:spPr bwMode="auto">
            <a:xfrm>
              <a:off x="1104" y="2928"/>
              <a:ext cx="32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74" name="Oval 25"/>
            <p:cNvSpPr>
              <a:spLocks noChangeArrowheads="1"/>
            </p:cNvSpPr>
            <p:nvPr/>
          </p:nvSpPr>
          <p:spPr bwMode="auto">
            <a:xfrm>
              <a:off x="288" y="2064"/>
              <a:ext cx="816" cy="288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400">
                  <a:latin typeface="Times New Roman" pitchFamily="18" charset="0"/>
                </a:rPr>
                <a:t>Spain</a:t>
              </a:r>
            </a:p>
          </p:txBody>
        </p:sp>
        <p:sp>
          <p:nvSpPr>
            <p:cNvPr id="35875" name="Oval 26"/>
            <p:cNvSpPr>
              <a:spLocks noChangeArrowheads="1"/>
            </p:cNvSpPr>
            <p:nvPr/>
          </p:nvSpPr>
          <p:spPr bwMode="auto">
            <a:xfrm>
              <a:off x="288" y="2448"/>
              <a:ext cx="816" cy="288"/>
            </a:xfrm>
            <a:prstGeom prst="ellipse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400">
                  <a:latin typeface="Times New Roman" pitchFamily="18" charset="0"/>
                </a:rPr>
                <a:t>France</a:t>
              </a:r>
            </a:p>
          </p:txBody>
        </p:sp>
        <p:sp>
          <p:nvSpPr>
            <p:cNvPr id="35876" name="Oval 27"/>
            <p:cNvSpPr>
              <a:spLocks noChangeArrowheads="1"/>
            </p:cNvSpPr>
            <p:nvPr/>
          </p:nvSpPr>
          <p:spPr bwMode="auto">
            <a:xfrm>
              <a:off x="288" y="2784"/>
              <a:ext cx="816" cy="288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 b="1">
                  <a:latin typeface="Times New Roman" pitchFamily="18" charset="0"/>
                </a:rPr>
                <a:t>Germany</a:t>
              </a:r>
            </a:p>
          </p:txBody>
        </p:sp>
        <p:sp>
          <p:nvSpPr>
            <p:cNvPr id="35877" name="Oval 28"/>
            <p:cNvSpPr>
              <a:spLocks noChangeArrowheads="1"/>
            </p:cNvSpPr>
            <p:nvPr/>
          </p:nvSpPr>
          <p:spPr bwMode="auto">
            <a:xfrm>
              <a:off x="96" y="3168"/>
              <a:ext cx="1056" cy="28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 b="1">
                  <a:latin typeface="Times New Roman" pitchFamily="18" charset="0"/>
                </a:rPr>
                <a:t>Switzerland</a:t>
              </a:r>
            </a:p>
          </p:txBody>
        </p:sp>
        <p:sp>
          <p:nvSpPr>
            <p:cNvPr id="64541" name="Rectangle 29"/>
            <p:cNvSpPr>
              <a:spLocks noChangeArrowheads="1"/>
            </p:cNvSpPr>
            <p:nvPr/>
          </p:nvSpPr>
          <p:spPr bwMode="auto">
            <a:xfrm>
              <a:off x="1296" y="3456"/>
              <a:ext cx="624" cy="288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4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sym typeface="Symbol" pitchFamily="18" charset="2"/>
                </a:rPr>
                <a:t></a:t>
              </a:r>
            </a:p>
          </p:txBody>
        </p:sp>
        <p:sp>
          <p:nvSpPr>
            <p:cNvPr id="64542" name="Rectangle 30"/>
            <p:cNvSpPr>
              <a:spLocks noChangeArrowheads="1"/>
            </p:cNvSpPr>
            <p:nvPr/>
          </p:nvSpPr>
          <p:spPr bwMode="auto">
            <a:xfrm>
              <a:off x="2064" y="3456"/>
              <a:ext cx="624" cy="288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4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sym typeface="Symbol" pitchFamily="18" charset="2"/>
                </a:rPr>
                <a:t></a:t>
              </a:r>
            </a:p>
          </p:txBody>
        </p:sp>
        <p:sp>
          <p:nvSpPr>
            <p:cNvPr id="64543" name="Rectangle 31"/>
            <p:cNvSpPr>
              <a:spLocks noChangeArrowheads="1"/>
            </p:cNvSpPr>
            <p:nvPr/>
          </p:nvSpPr>
          <p:spPr bwMode="auto">
            <a:xfrm>
              <a:off x="2880" y="3456"/>
              <a:ext cx="624" cy="288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4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sym typeface="Symbol" pitchFamily="18" charset="2"/>
                </a:rPr>
                <a:t></a:t>
              </a:r>
            </a:p>
          </p:txBody>
        </p:sp>
        <p:sp>
          <p:nvSpPr>
            <p:cNvPr id="64544" name="Rectangle 32"/>
            <p:cNvSpPr>
              <a:spLocks noChangeArrowheads="1"/>
            </p:cNvSpPr>
            <p:nvPr/>
          </p:nvSpPr>
          <p:spPr bwMode="auto">
            <a:xfrm>
              <a:off x="3745" y="3456"/>
              <a:ext cx="624" cy="288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40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sym typeface="Symbol" pitchFamily="18" charset="2"/>
                </a:rPr>
                <a:t></a:t>
              </a:r>
            </a:p>
          </p:txBody>
        </p:sp>
        <p:sp>
          <p:nvSpPr>
            <p:cNvPr id="35882" name="Line 33"/>
            <p:cNvSpPr>
              <a:spLocks noChangeShapeType="1"/>
            </p:cNvSpPr>
            <p:nvPr/>
          </p:nvSpPr>
          <p:spPr bwMode="auto">
            <a:xfrm>
              <a:off x="1440" y="2208"/>
              <a:ext cx="0" cy="12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83" name="Line 34"/>
            <p:cNvSpPr>
              <a:spLocks noChangeShapeType="1"/>
            </p:cNvSpPr>
            <p:nvPr/>
          </p:nvSpPr>
          <p:spPr bwMode="auto">
            <a:xfrm>
              <a:off x="1728" y="2592"/>
              <a:ext cx="0" cy="86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84" name="Line 35"/>
            <p:cNvSpPr>
              <a:spLocks noChangeShapeType="1"/>
            </p:cNvSpPr>
            <p:nvPr/>
          </p:nvSpPr>
          <p:spPr bwMode="auto">
            <a:xfrm>
              <a:off x="2208" y="2592"/>
              <a:ext cx="0" cy="86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85" name="Line 36"/>
            <p:cNvSpPr>
              <a:spLocks noChangeShapeType="1"/>
            </p:cNvSpPr>
            <p:nvPr/>
          </p:nvSpPr>
          <p:spPr bwMode="auto">
            <a:xfrm>
              <a:off x="3072" y="2592"/>
              <a:ext cx="0" cy="86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86" name="Line 37"/>
            <p:cNvSpPr>
              <a:spLocks noChangeShapeType="1"/>
            </p:cNvSpPr>
            <p:nvPr/>
          </p:nvSpPr>
          <p:spPr bwMode="auto">
            <a:xfrm>
              <a:off x="3888" y="2928"/>
              <a:ext cx="0" cy="5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87" name="Line 38"/>
            <p:cNvSpPr>
              <a:spLocks noChangeShapeType="1"/>
            </p:cNvSpPr>
            <p:nvPr/>
          </p:nvSpPr>
          <p:spPr bwMode="auto">
            <a:xfrm>
              <a:off x="2448" y="2928"/>
              <a:ext cx="0" cy="5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88" name="Line 39"/>
            <p:cNvSpPr>
              <a:spLocks noChangeShapeType="1"/>
            </p:cNvSpPr>
            <p:nvPr/>
          </p:nvSpPr>
          <p:spPr bwMode="auto">
            <a:xfrm>
              <a:off x="3360" y="3312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89" name="Line 40"/>
            <p:cNvSpPr>
              <a:spLocks noChangeShapeType="1"/>
            </p:cNvSpPr>
            <p:nvPr/>
          </p:nvSpPr>
          <p:spPr bwMode="auto">
            <a:xfrm>
              <a:off x="1632" y="3744"/>
              <a:ext cx="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90" name="Line 41"/>
            <p:cNvSpPr>
              <a:spLocks noChangeShapeType="1"/>
            </p:cNvSpPr>
            <p:nvPr/>
          </p:nvSpPr>
          <p:spPr bwMode="auto">
            <a:xfrm>
              <a:off x="2400" y="3744"/>
              <a:ext cx="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91" name="Line 42"/>
            <p:cNvSpPr>
              <a:spLocks noChangeShapeType="1"/>
            </p:cNvSpPr>
            <p:nvPr/>
          </p:nvSpPr>
          <p:spPr bwMode="auto">
            <a:xfrm>
              <a:off x="4224" y="3312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92" name="Line 43"/>
            <p:cNvSpPr>
              <a:spLocks noChangeShapeType="1"/>
            </p:cNvSpPr>
            <p:nvPr/>
          </p:nvSpPr>
          <p:spPr bwMode="auto">
            <a:xfrm>
              <a:off x="3264" y="3744"/>
              <a:ext cx="0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93" name="Line 44"/>
            <p:cNvSpPr>
              <a:spLocks noChangeShapeType="1"/>
            </p:cNvSpPr>
            <p:nvPr/>
          </p:nvSpPr>
          <p:spPr bwMode="auto">
            <a:xfrm>
              <a:off x="4080" y="3744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94" name="AutoShape 45"/>
            <p:cNvSpPr>
              <a:spLocks noChangeArrowheads="1"/>
            </p:cNvSpPr>
            <p:nvPr/>
          </p:nvSpPr>
          <p:spPr bwMode="auto">
            <a:xfrm>
              <a:off x="4656" y="3888"/>
              <a:ext cx="288" cy="288"/>
            </a:xfrm>
            <a:prstGeom prst="flowChartDelay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95" name="Line 46"/>
            <p:cNvSpPr>
              <a:spLocks noChangeShapeType="1"/>
            </p:cNvSpPr>
            <p:nvPr/>
          </p:nvSpPr>
          <p:spPr bwMode="auto">
            <a:xfrm>
              <a:off x="4080" y="3888"/>
              <a:ext cx="5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96" name="Line 47"/>
            <p:cNvSpPr>
              <a:spLocks noChangeShapeType="1"/>
            </p:cNvSpPr>
            <p:nvPr/>
          </p:nvSpPr>
          <p:spPr bwMode="auto">
            <a:xfrm>
              <a:off x="3264" y="3984"/>
              <a:ext cx="13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97" name="Line 48"/>
            <p:cNvSpPr>
              <a:spLocks noChangeShapeType="1"/>
            </p:cNvSpPr>
            <p:nvPr/>
          </p:nvSpPr>
          <p:spPr bwMode="auto">
            <a:xfrm>
              <a:off x="2400" y="4080"/>
              <a:ext cx="225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98" name="Line 49"/>
            <p:cNvSpPr>
              <a:spLocks noChangeShapeType="1"/>
            </p:cNvSpPr>
            <p:nvPr/>
          </p:nvSpPr>
          <p:spPr bwMode="auto">
            <a:xfrm>
              <a:off x="1632" y="4176"/>
              <a:ext cx="30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899" name="Line 50"/>
            <p:cNvSpPr>
              <a:spLocks noChangeShapeType="1"/>
            </p:cNvSpPr>
            <p:nvPr/>
          </p:nvSpPr>
          <p:spPr bwMode="auto">
            <a:xfrm>
              <a:off x="4944" y="4032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563" name="Text Box 51"/>
            <p:cNvSpPr txBox="1">
              <a:spLocks noChangeArrowheads="1"/>
            </p:cNvSpPr>
            <p:nvPr/>
          </p:nvSpPr>
          <p:spPr bwMode="auto">
            <a:xfrm>
              <a:off x="4944" y="3696"/>
              <a:ext cx="720" cy="3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Good coloring</a:t>
              </a:r>
            </a:p>
          </p:txBody>
        </p:sp>
      </p:grpSp>
      <p:sp>
        <p:nvSpPr>
          <p:cNvPr id="110651" name="Text Box 59"/>
          <p:cNvSpPr txBox="1">
            <a:spLocks noChangeArrowheads="1"/>
          </p:cNvSpPr>
          <p:nvPr/>
        </p:nvSpPr>
        <p:spPr bwMode="auto">
          <a:xfrm>
            <a:off x="6858000" y="3048000"/>
            <a:ext cx="1905000" cy="65087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Constraints to be satisfied</a:t>
            </a:r>
          </a:p>
        </p:txBody>
      </p:sp>
      <p:sp>
        <p:nvSpPr>
          <p:cNvPr id="35844" name="Line 60"/>
          <p:cNvSpPr>
            <a:spLocks noChangeShapeType="1"/>
          </p:cNvSpPr>
          <p:nvPr/>
        </p:nvSpPr>
        <p:spPr bwMode="auto">
          <a:xfrm flipH="1">
            <a:off x="6172200" y="3733800"/>
            <a:ext cx="914400" cy="5334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0653" name="Text Box 61"/>
          <p:cNvSpPr txBox="1">
            <a:spLocks noChangeArrowheads="1"/>
          </p:cNvSpPr>
          <p:nvPr/>
        </p:nvSpPr>
        <p:spPr bwMode="auto">
          <a:xfrm>
            <a:off x="7239000" y="4953000"/>
            <a:ext cx="1905000" cy="65087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Energy to be minimized</a:t>
            </a:r>
          </a:p>
        </p:txBody>
      </p:sp>
      <p:sp>
        <p:nvSpPr>
          <p:cNvPr id="35846" name="Line 62"/>
          <p:cNvSpPr>
            <a:spLocks noChangeShapeType="1"/>
          </p:cNvSpPr>
          <p:nvPr/>
        </p:nvSpPr>
        <p:spPr bwMode="auto">
          <a:xfrm flipH="1">
            <a:off x="5257800" y="5257800"/>
            <a:ext cx="1981200" cy="12192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pSp>
        <p:nvGrpSpPr>
          <p:cNvPr id="4" name="Group 65"/>
          <p:cNvGrpSpPr>
            <a:grpSpLocks/>
          </p:cNvGrpSpPr>
          <p:nvPr/>
        </p:nvGrpSpPr>
        <p:grpSpPr bwMode="auto">
          <a:xfrm>
            <a:off x="1752600" y="5334000"/>
            <a:ext cx="457200" cy="457200"/>
            <a:chOff x="1104" y="3360"/>
            <a:chExt cx="288" cy="288"/>
          </a:xfrm>
        </p:grpSpPr>
        <p:sp>
          <p:nvSpPr>
            <p:cNvPr id="35868" name="AutoShape 63"/>
            <p:cNvSpPr>
              <a:spLocks noChangeArrowheads="1"/>
            </p:cNvSpPr>
            <p:nvPr/>
          </p:nvSpPr>
          <p:spPr bwMode="auto">
            <a:xfrm flipV="1">
              <a:off x="1104" y="3360"/>
              <a:ext cx="288" cy="192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9" name="Oval 64"/>
            <p:cNvSpPr>
              <a:spLocks noChangeArrowheads="1"/>
            </p:cNvSpPr>
            <p:nvPr/>
          </p:nvSpPr>
          <p:spPr bwMode="auto">
            <a:xfrm>
              <a:off x="1200" y="3552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66"/>
          <p:cNvGrpSpPr>
            <a:grpSpLocks/>
          </p:cNvGrpSpPr>
          <p:nvPr/>
        </p:nvGrpSpPr>
        <p:grpSpPr bwMode="auto">
          <a:xfrm>
            <a:off x="2895600" y="5257800"/>
            <a:ext cx="457200" cy="457200"/>
            <a:chOff x="1104" y="3360"/>
            <a:chExt cx="288" cy="288"/>
          </a:xfrm>
        </p:grpSpPr>
        <p:sp>
          <p:nvSpPr>
            <p:cNvPr id="35866" name="AutoShape 67"/>
            <p:cNvSpPr>
              <a:spLocks noChangeArrowheads="1"/>
            </p:cNvSpPr>
            <p:nvPr/>
          </p:nvSpPr>
          <p:spPr bwMode="auto">
            <a:xfrm flipV="1">
              <a:off x="1104" y="3360"/>
              <a:ext cx="288" cy="192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7" name="Oval 68"/>
            <p:cNvSpPr>
              <a:spLocks noChangeArrowheads="1"/>
            </p:cNvSpPr>
            <p:nvPr/>
          </p:nvSpPr>
          <p:spPr bwMode="auto">
            <a:xfrm>
              <a:off x="1200" y="3552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69"/>
          <p:cNvGrpSpPr>
            <a:grpSpLocks/>
          </p:cNvGrpSpPr>
          <p:nvPr/>
        </p:nvGrpSpPr>
        <p:grpSpPr bwMode="auto">
          <a:xfrm>
            <a:off x="3962400" y="5257800"/>
            <a:ext cx="457200" cy="457200"/>
            <a:chOff x="1104" y="3360"/>
            <a:chExt cx="288" cy="288"/>
          </a:xfrm>
        </p:grpSpPr>
        <p:sp>
          <p:nvSpPr>
            <p:cNvPr id="35864" name="AutoShape 70"/>
            <p:cNvSpPr>
              <a:spLocks noChangeArrowheads="1"/>
            </p:cNvSpPr>
            <p:nvPr/>
          </p:nvSpPr>
          <p:spPr bwMode="auto">
            <a:xfrm flipV="1">
              <a:off x="1104" y="3360"/>
              <a:ext cx="288" cy="192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5" name="Oval 71"/>
            <p:cNvSpPr>
              <a:spLocks noChangeArrowheads="1"/>
            </p:cNvSpPr>
            <p:nvPr/>
          </p:nvSpPr>
          <p:spPr bwMode="auto">
            <a:xfrm>
              <a:off x="1200" y="3552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72"/>
          <p:cNvGrpSpPr>
            <a:grpSpLocks/>
          </p:cNvGrpSpPr>
          <p:nvPr/>
        </p:nvGrpSpPr>
        <p:grpSpPr bwMode="auto">
          <a:xfrm>
            <a:off x="5105400" y="5257800"/>
            <a:ext cx="457200" cy="457200"/>
            <a:chOff x="1104" y="3360"/>
            <a:chExt cx="288" cy="288"/>
          </a:xfrm>
        </p:grpSpPr>
        <p:sp>
          <p:nvSpPr>
            <p:cNvPr id="35862" name="AutoShape 73"/>
            <p:cNvSpPr>
              <a:spLocks noChangeArrowheads="1"/>
            </p:cNvSpPr>
            <p:nvPr/>
          </p:nvSpPr>
          <p:spPr bwMode="auto">
            <a:xfrm flipV="1">
              <a:off x="1104" y="3360"/>
              <a:ext cx="288" cy="192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3" name="Oval 74"/>
            <p:cNvSpPr>
              <a:spLocks noChangeArrowheads="1"/>
            </p:cNvSpPr>
            <p:nvPr/>
          </p:nvSpPr>
          <p:spPr bwMode="auto">
            <a:xfrm>
              <a:off x="1200" y="3552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51" name="Oval 75"/>
          <p:cNvSpPr>
            <a:spLocks noChangeArrowheads="1"/>
          </p:cNvSpPr>
          <p:nvPr/>
        </p:nvSpPr>
        <p:spPr bwMode="auto">
          <a:xfrm>
            <a:off x="2514600" y="6096000"/>
            <a:ext cx="2514600" cy="762000"/>
          </a:xfrm>
          <a:prstGeom prst="ellipse">
            <a:avLst/>
          </a:prstGeom>
          <a:solidFill>
            <a:srgbClr val="41FF0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Count number of ones</a:t>
            </a:r>
          </a:p>
        </p:txBody>
      </p:sp>
      <p:sp>
        <p:nvSpPr>
          <p:cNvPr id="35852" name="Line 76"/>
          <p:cNvSpPr>
            <a:spLocks noChangeShapeType="1"/>
          </p:cNvSpPr>
          <p:nvPr/>
        </p:nvSpPr>
        <p:spPr bwMode="auto">
          <a:xfrm>
            <a:off x="1981200" y="5791200"/>
            <a:ext cx="762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5853" name="Line 77"/>
          <p:cNvSpPr>
            <a:spLocks noChangeShapeType="1"/>
          </p:cNvSpPr>
          <p:nvPr/>
        </p:nvSpPr>
        <p:spPr bwMode="auto">
          <a:xfrm>
            <a:off x="3124200" y="5715000"/>
            <a:ext cx="1524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5854" name="Line 78"/>
          <p:cNvSpPr>
            <a:spLocks noChangeShapeType="1"/>
          </p:cNvSpPr>
          <p:nvPr/>
        </p:nvSpPr>
        <p:spPr bwMode="auto">
          <a:xfrm flipH="1">
            <a:off x="4114800" y="5715000"/>
            <a:ext cx="76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5855" name="Line 79"/>
          <p:cNvSpPr>
            <a:spLocks noChangeShapeType="1"/>
          </p:cNvSpPr>
          <p:nvPr/>
        </p:nvSpPr>
        <p:spPr bwMode="auto">
          <a:xfrm flipH="1">
            <a:off x="4724400" y="5715000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5856" name="Line 80"/>
          <p:cNvSpPr>
            <a:spLocks noChangeShapeType="1"/>
          </p:cNvSpPr>
          <p:nvPr/>
        </p:nvSpPr>
        <p:spPr bwMode="auto">
          <a:xfrm>
            <a:off x="1981200" y="48768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57" name="Line 81"/>
          <p:cNvSpPr>
            <a:spLocks noChangeShapeType="1"/>
          </p:cNvSpPr>
          <p:nvPr/>
        </p:nvSpPr>
        <p:spPr bwMode="auto">
          <a:xfrm>
            <a:off x="3124200" y="48006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58" name="Line 82"/>
          <p:cNvSpPr>
            <a:spLocks noChangeShapeType="1"/>
          </p:cNvSpPr>
          <p:nvPr/>
        </p:nvSpPr>
        <p:spPr bwMode="auto">
          <a:xfrm>
            <a:off x="4191000" y="47244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59" name="Line 83"/>
          <p:cNvSpPr>
            <a:spLocks noChangeShapeType="1"/>
          </p:cNvSpPr>
          <p:nvPr/>
        </p:nvSpPr>
        <p:spPr bwMode="auto">
          <a:xfrm>
            <a:off x="5334000" y="45720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676" name="Text Box 84"/>
          <p:cNvSpPr txBox="1">
            <a:spLocks noChangeArrowheads="1"/>
          </p:cNvSpPr>
          <p:nvPr/>
        </p:nvSpPr>
        <p:spPr bwMode="auto">
          <a:xfrm>
            <a:off x="0" y="0"/>
            <a:ext cx="4953000" cy="18002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/>
              <a:t>Constraint Satisfaction Problem is to satisfy the constraints and </a:t>
            </a:r>
            <a:r>
              <a:rPr lang="en-US" sz="2800" b="1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minimize the energy</a:t>
            </a:r>
          </a:p>
        </p:txBody>
      </p:sp>
      <p:sp>
        <p:nvSpPr>
          <p:cNvPr id="110677" name="Text Box 85"/>
          <p:cNvSpPr txBox="1">
            <a:spLocks noChangeArrowheads="1"/>
          </p:cNvSpPr>
          <p:nvPr/>
        </p:nvSpPr>
        <p:spPr bwMode="auto">
          <a:xfrm>
            <a:off x="6400800" y="6096000"/>
            <a:ext cx="274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Adiabatic Quantum Computer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057400"/>
          </a:xfrm>
          <a:solidFill>
            <a:srgbClr val="FFFF99"/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6600" b="1" smtClean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Constraints Satisfaction Problems</a:t>
            </a:r>
          </a:p>
        </p:txBody>
      </p:sp>
      <p:pic>
        <p:nvPicPr>
          <p:cNvPr id="36866" name="Picture 3" descr="map of europe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990600" y="2819400"/>
            <a:ext cx="30194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Oval 4"/>
          <p:cNvSpPr>
            <a:spLocks noChangeArrowheads="1"/>
          </p:cNvSpPr>
          <p:nvPr/>
        </p:nvSpPr>
        <p:spPr bwMode="auto">
          <a:xfrm>
            <a:off x="1371600" y="5067300"/>
            <a:ext cx="228600" cy="2286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68" name="Oval 5"/>
          <p:cNvSpPr>
            <a:spLocks noChangeArrowheads="1"/>
          </p:cNvSpPr>
          <p:nvPr/>
        </p:nvSpPr>
        <p:spPr bwMode="auto">
          <a:xfrm>
            <a:off x="1943100" y="4610100"/>
            <a:ext cx="228600" cy="2286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69" name="Oval 6"/>
          <p:cNvSpPr>
            <a:spLocks noChangeArrowheads="1"/>
          </p:cNvSpPr>
          <p:nvPr/>
        </p:nvSpPr>
        <p:spPr bwMode="auto">
          <a:xfrm>
            <a:off x="2514600" y="4267200"/>
            <a:ext cx="228600" cy="2286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70" name="Oval 7"/>
          <p:cNvSpPr>
            <a:spLocks noChangeArrowheads="1"/>
          </p:cNvSpPr>
          <p:nvPr/>
        </p:nvSpPr>
        <p:spPr bwMode="auto">
          <a:xfrm>
            <a:off x="2400300" y="4610100"/>
            <a:ext cx="228600" cy="2286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71" name="Line 8"/>
          <p:cNvSpPr>
            <a:spLocks noChangeShapeType="1"/>
          </p:cNvSpPr>
          <p:nvPr/>
        </p:nvSpPr>
        <p:spPr bwMode="auto">
          <a:xfrm flipV="1">
            <a:off x="1485900" y="4724400"/>
            <a:ext cx="571500" cy="457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72" name="Line 9"/>
          <p:cNvSpPr>
            <a:spLocks noChangeShapeType="1"/>
          </p:cNvSpPr>
          <p:nvPr/>
        </p:nvSpPr>
        <p:spPr bwMode="auto">
          <a:xfrm>
            <a:off x="2057400" y="4724400"/>
            <a:ext cx="4572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73" name="Line 10"/>
          <p:cNvSpPr>
            <a:spLocks noChangeShapeType="1"/>
          </p:cNvSpPr>
          <p:nvPr/>
        </p:nvSpPr>
        <p:spPr bwMode="auto">
          <a:xfrm flipV="1">
            <a:off x="2057400" y="4381500"/>
            <a:ext cx="571500" cy="3429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74" name="Line 11"/>
          <p:cNvSpPr>
            <a:spLocks noChangeShapeType="1"/>
          </p:cNvSpPr>
          <p:nvPr/>
        </p:nvSpPr>
        <p:spPr bwMode="auto">
          <a:xfrm flipV="1">
            <a:off x="2514600" y="4381500"/>
            <a:ext cx="114300" cy="3429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75" name="Rectangle 12"/>
          <p:cNvSpPr>
            <a:spLocks noChangeArrowheads="1"/>
          </p:cNvSpPr>
          <p:nvPr/>
        </p:nvSpPr>
        <p:spPr bwMode="auto">
          <a:xfrm>
            <a:off x="0" y="2028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6876" name="Text Box 13"/>
          <p:cNvSpPr txBox="1">
            <a:spLocks noChangeArrowheads="1"/>
          </p:cNvSpPr>
          <p:nvPr/>
        </p:nvSpPr>
        <p:spPr bwMode="auto">
          <a:xfrm>
            <a:off x="5486400" y="2819400"/>
            <a:ext cx="3581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>
                <a:solidFill>
                  <a:srgbClr val="0000FF"/>
                </a:solidFill>
              </a:rPr>
              <a:t>   S E N D</a:t>
            </a:r>
          </a:p>
          <a:p>
            <a:pPr>
              <a:spcBef>
                <a:spcPct val="50000"/>
              </a:spcBef>
            </a:pPr>
            <a:r>
              <a:rPr lang="en-US" sz="3200" b="1">
                <a:solidFill>
                  <a:srgbClr val="0000FF"/>
                </a:solidFill>
              </a:rPr>
              <a:t>+ M O R E</a:t>
            </a:r>
          </a:p>
        </p:txBody>
      </p:sp>
      <p:sp>
        <p:nvSpPr>
          <p:cNvPr id="36877" name="Line 14"/>
          <p:cNvSpPr>
            <a:spLocks noChangeShapeType="1"/>
          </p:cNvSpPr>
          <p:nvPr/>
        </p:nvSpPr>
        <p:spPr bwMode="auto">
          <a:xfrm>
            <a:off x="5257800" y="4267200"/>
            <a:ext cx="243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78" name="Text Box 15"/>
          <p:cNvSpPr txBox="1">
            <a:spLocks noChangeArrowheads="1"/>
          </p:cNvSpPr>
          <p:nvPr/>
        </p:nvSpPr>
        <p:spPr bwMode="auto">
          <a:xfrm>
            <a:off x="5486400" y="4495800"/>
            <a:ext cx="3505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>
                <a:solidFill>
                  <a:srgbClr val="0000FF"/>
                </a:solidFill>
              </a:rPr>
              <a:t>M O N E Y</a:t>
            </a:r>
            <a:r>
              <a:rPr lang="en-US" sz="3200" b="1"/>
              <a:t>    </a:t>
            </a:r>
          </a:p>
        </p:txBody>
      </p:sp>
      <p:sp>
        <p:nvSpPr>
          <p:cNvPr id="65552" name="Text Box 16"/>
          <p:cNvSpPr txBox="1">
            <a:spLocks noChangeArrowheads="1"/>
          </p:cNvSpPr>
          <p:nvPr/>
        </p:nvSpPr>
        <p:spPr bwMode="auto">
          <a:xfrm>
            <a:off x="914400" y="586740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Graph coloring</a:t>
            </a:r>
          </a:p>
        </p:txBody>
      </p:sp>
      <p:sp>
        <p:nvSpPr>
          <p:cNvPr id="36880" name="Rectangle 17"/>
          <p:cNvSpPr>
            <a:spLocks noChangeArrowheads="1"/>
          </p:cNvSpPr>
          <p:nvPr/>
        </p:nvSpPr>
        <p:spPr bwMode="auto">
          <a:xfrm>
            <a:off x="533400" y="2133600"/>
            <a:ext cx="3810000" cy="45720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81" name="Rectangle 18"/>
          <p:cNvSpPr>
            <a:spLocks noChangeArrowheads="1"/>
          </p:cNvSpPr>
          <p:nvPr/>
        </p:nvSpPr>
        <p:spPr bwMode="auto">
          <a:xfrm>
            <a:off x="4800600" y="2133600"/>
            <a:ext cx="3810000" cy="45720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5555" name="Text Box 19"/>
          <p:cNvSpPr txBox="1">
            <a:spLocks noChangeArrowheads="1"/>
          </p:cNvSpPr>
          <p:nvPr/>
        </p:nvSpPr>
        <p:spPr bwMode="auto">
          <a:xfrm>
            <a:off x="5029200" y="5562600"/>
            <a:ext cx="3429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Cryptographic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pPr>
              <a:defRPr/>
            </a:pPr>
            <a:r>
              <a:rPr lang="en-US" altLang="ko-KR" sz="40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Constraint Satisfaction</a:t>
            </a:r>
            <a:r>
              <a:rPr lang="en-US" altLang="ko-KR" sz="4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charset="-127"/>
              </a:rPr>
              <a:t> for Robotics</a:t>
            </a:r>
            <a:endParaRPr lang="en-US" sz="40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6563" name="Rectangle 3"/>
          <p:cNvSpPr>
            <a:spLocks noGrp="1"/>
          </p:cNvSpPr>
          <p:nvPr>
            <p:ph type="body" idx="1"/>
          </p:nvPr>
        </p:nvSpPr>
        <p:spPr>
          <a:xfrm>
            <a:off x="381000" y="1951038"/>
            <a:ext cx="8534400" cy="4602162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altLang="ko-KR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Insufficient speed</a:t>
            </a:r>
            <a:r>
              <a:rPr lang="en-US" altLang="ko-KR" sz="2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 of robot </a:t>
            </a:r>
            <a:r>
              <a:rPr lang="en-US" altLang="ko-KR" sz="2000" b="1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image processing</a:t>
            </a:r>
            <a:r>
              <a:rPr lang="en-US" altLang="ko-KR" sz="2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 and pattern recognition. </a:t>
            </a:r>
          </a:p>
          <a:p>
            <a:pPr>
              <a:lnSpc>
                <a:spcPct val="80000"/>
              </a:lnSpc>
              <a:defRPr/>
            </a:pPr>
            <a:endParaRPr lang="en-US" altLang="ko-KR" sz="2000" b="1" smtClean="0">
              <a:effectLst>
                <a:outerShdw blurRad="38100" dist="38100" dir="2700000" algn="tl">
                  <a:srgbClr val="C0C0C0"/>
                </a:outerShdw>
              </a:effectLst>
              <a:ea typeface="굴림" pitchFamily="34" charset="-127"/>
            </a:endParaRPr>
          </a:p>
          <a:p>
            <a:pPr lvl="1">
              <a:lnSpc>
                <a:spcPct val="80000"/>
              </a:lnSpc>
              <a:defRPr/>
            </a:pPr>
            <a:r>
              <a:rPr lang="en-US" altLang="ko-KR" sz="18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This can be solved by special processors, DSP processors, FPGA architectures and parallel computing. </a:t>
            </a:r>
          </a:p>
          <a:p>
            <a:pPr>
              <a:lnSpc>
                <a:spcPct val="80000"/>
              </a:lnSpc>
              <a:defRPr/>
            </a:pPr>
            <a:endParaRPr lang="en-US" altLang="ko-KR" sz="2000" b="1" smtClean="0">
              <a:effectLst>
                <a:outerShdw blurRad="38100" dist="38100" dir="2700000" algn="tl">
                  <a:srgbClr val="C0C0C0"/>
                </a:outerShdw>
              </a:effectLst>
              <a:ea typeface="굴림" pitchFamily="34" charset="-127"/>
            </a:endParaRPr>
          </a:p>
          <a:p>
            <a:pPr>
              <a:lnSpc>
                <a:spcPct val="80000"/>
              </a:lnSpc>
              <a:defRPr/>
            </a:pPr>
            <a:endParaRPr lang="en-US" altLang="ko-KR" sz="2000" b="1" smtClean="0">
              <a:effectLst>
                <a:outerShdw blurRad="38100" dist="38100" dir="2700000" algn="tl">
                  <a:srgbClr val="C0C0C0"/>
                </a:outerShdw>
              </a:effectLst>
              <a:ea typeface="굴림" pitchFamily="34" charset="-127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ko-KR" sz="2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Prolog allows to write CSP programs very quickly.</a:t>
            </a:r>
          </a:p>
          <a:p>
            <a:pPr>
              <a:lnSpc>
                <a:spcPct val="80000"/>
              </a:lnSpc>
              <a:defRPr/>
            </a:pPr>
            <a:endParaRPr lang="en-US" altLang="ko-KR" sz="2000" b="1" smtClean="0">
              <a:effectLst>
                <a:outerShdw blurRad="38100" dist="38100" dir="2700000" algn="tl">
                  <a:srgbClr val="C0C0C0"/>
                </a:outerShdw>
              </a:effectLst>
              <a:ea typeface="굴림" pitchFamily="34" charset="-127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ko-KR" sz="2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An interesting approach is to </a:t>
            </a:r>
            <a:r>
              <a:rPr lang="en-US" altLang="ko-KR" sz="2000" b="1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formulate many problems</a:t>
            </a:r>
            <a:r>
              <a:rPr lang="en-US" altLang="ko-KR" sz="2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 using the </a:t>
            </a:r>
            <a:r>
              <a:rPr lang="en-US" altLang="ko-KR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same general</a:t>
            </a:r>
            <a:r>
              <a:rPr lang="en-US" altLang="ko-KR" sz="2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 model. </a:t>
            </a:r>
          </a:p>
          <a:p>
            <a:pPr>
              <a:lnSpc>
                <a:spcPct val="80000"/>
              </a:lnSpc>
              <a:defRPr/>
            </a:pPr>
            <a:endParaRPr lang="en-US" altLang="ko-KR" sz="2000" b="1" smtClean="0">
              <a:effectLst>
                <a:outerShdw blurRad="38100" dist="38100" dir="2700000" algn="tl">
                  <a:srgbClr val="C0C0C0"/>
                </a:outerShdw>
              </a:effectLst>
              <a:ea typeface="굴림" pitchFamily="34" charset="-127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ko-KR" sz="2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This model may be predicate calculus, Satisfiability, Artificial Neural Nets or </a:t>
            </a:r>
            <a:r>
              <a:rPr lang="en-US" altLang="ko-KR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Constraints Satisfaction Model</a:t>
            </a:r>
            <a:r>
              <a:rPr lang="en-US" altLang="ko-KR" sz="2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.</a:t>
            </a:r>
          </a:p>
          <a:p>
            <a:pPr lvl="1">
              <a:lnSpc>
                <a:spcPct val="80000"/>
              </a:lnSpc>
              <a:defRPr/>
            </a:pPr>
            <a:r>
              <a:rPr lang="en-US" altLang="ko-KR" sz="18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Constraints to be satisfied</a:t>
            </a:r>
            <a:r>
              <a:rPr lang="en-US" altLang="ko-KR" sz="18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 (complex formulas in general)</a:t>
            </a:r>
          </a:p>
          <a:p>
            <a:pPr lvl="1">
              <a:lnSpc>
                <a:spcPct val="80000"/>
              </a:lnSpc>
              <a:defRPr/>
            </a:pPr>
            <a:r>
              <a:rPr lang="en-US" altLang="ko-KR" sz="18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Energies to be minimized</a:t>
            </a:r>
            <a:r>
              <a:rPr lang="en-US" altLang="ko-KR" sz="18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굴림" pitchFamily="34" charset="-127"/>
              </a:rPr>
              <a:t> (complex formulas)</a:t>
            </a:r>
          </a:p>
          <a:p>
            <a:pPr>
              <a:lnSpc>
                <a:spcPct val="80000"/>
              </a:lnSpc>
              <a:buFont typeface="Arial" charset="0"/>
              <a:buNone/>
              <a:defRPr/>
            </a:pPr>
            <a:endParaRPr lang="en-US" altLang="ko-KR" sz="2000" b="1" smtClean="0">
              <a:effectLst>
                <a:outerShdw blurRad="38100" dist="38100" dir="2700000" algn="tl">
                  <a:srgbClr val="C0C0C0"/>
                </a:outerShdw>
              </a:effectLst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sz="4000" smtClean="0"/>
              <a:t>SAT as a constraint satisfaction problem</a:t>
            </a:r>
          </a:p>
        </p:txBody>
      </p:sp>
      <p:sp>
        <p:nvSpPr>
          <p:cNvPr id="159748" name="Text Box 4"/>
          <p:cNvSpPr txBox="1">
            <a:spLocks noChangeArrowheads="1"/>
          </p:cNvSpPr>
          <p:nvPr/>
        </p:nvSpPr>
        <p:spPr bwMode="auto">
          <a:xfrm>
            <a:off x="1295400" y="1447800"/>
            <a:ext cx="5410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(a + b’ + c) * (b + d’) … = 1</a:t>
            </a:r>
          </a:p>
        </p:txBody>
      </p:sp>
      <p:sp>
        <p:nvSpPr>
          <p:cNvPr id="38915" name="Oval 5"/>
          <p:cNvSpPr>
            <a:spLocks noChangeArrowheads="1"/>
          </p:cNvSpPr>
          <p:nvPr/>
        </p:nvSpPr>
        <p:spPr bwMode="auto">
          <a:xfrm>
            <a:off x="762000" y="3733800"/>
            <a:ext cx="762000" cy="8382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b="1"/>
              <a:t>a</a:t>
            </a:r>
          </a:p>
        </p:txBody>
      </p:sp>
      <p:sp>
        <p:nvSpPr>
          <p:cNvPr id="38916" name="Oval 8"/>
          <p:cNvSpPr>
            <a:spLocks noChangeArrowheads="1"/>
          </p:cNvSpPr>
          <p:nvPr/>
        </p:nvSpPr>
        <p:spPr bwMode="auto">
          <a:xfrm>
            <a:off x="6400800" y="3810000"/>
            <a:ext cx="762000" cy="8382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b="1"/>
              <a:t>d</a:t>
            </a:r>
          </a:p>
        </p:txBody>
      </p:sp>
      <p:sp>
        <p:nvSpPr>
          <p:cNvPr id="38917" name="Oval 9"/>
          <p:cNvSpPr>
            <a:spLocks noChangeArrowheads="1"/>
          </p:cNvSpPr>
          <p:nvPr/>
        </p:nvSpPr>
        <p:spPr bwMode="auto">
          <a:xfrm>
            <a:off x="2667000" y="2286000"/>
            <a:ext cx="762000" cy="8382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b="1"/>
              <a:t>c</a:t>
            </a:r>
          </a:p>
        </p:txBody>
      </p:sp>
      <p:sp>
        <p:nvSpPr>
          <p:cNvPr id="38918" name="Oval 10"/>
          <p:cNvSpPr>
            <a:spLocks noChangeArrowheads="1"/>
          </p:cNvSpPr>
          <p:nvPr/>
        </p:nvSpPr>
        <p:spPr bwMode="auto">
          <a:xfrm>
            <a:off x="4191000" y="3810000"/>
            <a:ext cx="762000" cy="8382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b="1"/>
              <a:t>b</a:t>
            </a:r>
          </a:p>
        </p:txBody>
      </p:sp>
      <p:sp>
        <p:nvSpPr>
          <p:cNvPr id="159755" name="Rectangle 11"/>
          <p:cNvSpPr>
            <a:spLocks noChangeArrowheads="1"/>
          </p:cNvSpPr>
          <p:nvPr/>
        </p:nvSpPr>
        <p:spPr bwMode="auto">
          <a:xfrm>
            <a:off x="1905000" y="5181600"/>
            <a:ext cx="16764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(a + b’ + c)</a:t>
            </a:r>
          </a:p>
        </p:txBody>
      </p:sp>
      <p:sp>
        <p:nvSpPr>
          <p:cNvPr id="38920" name="Line 12"/>
          <p:cNvSpPr>
            <a:spLocks noChangeShapeType="1"/>
          </p:cNvSpPr>
          <p:nvPr/>
        </p:nvSpPr>
        <p:spPr bwMode="auto">
          <a:xfrm>
            <a:off x="1447800" y="4419600"/>
            <a:ext cx="6858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8921" name="Text Box 13"/>
          <p:cNvSpPr txBox="1">
            <a:spLocks noChangeArrowheads="1"/>
          </p:cNvSpPr>
          <p:nvPr/>
        </p:nvSpPr>
        <p:spPr bwMode="auto">
          <a:xfrm>
            <a:off x="228600" y="4267200"/>
            <a:ext cx="1219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/>
              <a:t>=1</a:t>
            </a:r>
          </a:p>
        </p:txBody>
      </p:sp>
      <p:sp>
        <p:nvSpPr>
          <p:cNvPr id="38922" name="Text Box 14"/>
          <p:cNvSpPr txBox="1">
            <a:spLocks noChangeArrowheads="1"/>
          </p:cNvSpPr>
          <p:nvPr/>
        </p:nvSpPr>
        <p:spPr bwMode="auto">
          <a:xfrm>
            <a:off x="2133600" y="2819400"/>
            <a:ext cx="838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/>
              <a:t>=1</a:t>
            </a:r>
          </a:p>
        </p:txBody>
      </p:sp>
      <p:sp>
        <p:nvSpPr>
          <p:cNvPr id="38923" name="Text Box 15"/>
          <p:cNvSpPr txBox="1">
            <a:spLocks noChangeArrowheads="1"/>
          </p:cNvSpPr>
          <p:nvPr/>
        </p:nvSpPr>
        <p:spPr bwMode="auto">
          <a:xfrm>
            <a:off x="4343400" y="3124200"/>
            <a:ext cx="762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/>
              <a:t>=0</a:t>
            </a:r>
          </a:p>
        </p:txBody>
      </p:sp>
      <p:sp>
        <p:nvSpPr>
          <p:cNvPr id="38924" name="Line 16"/>
          <p:cNvSpPr>
            <a:spLocks noChangeShapeType="1"/>
          </p:cNvSpPr>
          <p:nvPr/>
        </p:nvSpPr>
        <p:spPr bwMode="auto">
          <a:xfrm flipH="1">
            <a:off x="2667000" y="3124200"/>
            <a:ext cx="304800" cy="1981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8925" name="Line 17"/>
          <p:cNvSpPr>
            <a:spLocks noChangeShapeType="1"/>
          </p:cNvSpPr>
          <p:nvPr/>
        </p:nvSpPr>
        <p:spPr bwMode="auto">
          <a:xfrm flipH="1">
            <a:off x="3505200" y="4572000"/>
            <a:ext cx="7620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8926" name="Text Box 18"/>
          <p:cNvSpPr txBox="1">
            <a:spLocks noChangeArrowheads="1"/>
          </p:cNvSpPr>
          <p:nvPr/>
        </p:nvSpPr>
        <p:spPr bwMode="auto">
          <a:xfrm>
            <a:off x="6477000" y="3124200"/>
            <a:ext cx="762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/>
              <a:t>=1</a:t>
            </a:r>
          </a:p>
        </p:txBody>
      </p:sp>
      <p:sp>
        <p:nvSpPr>
          <p:cNvPr id="159763" name="Rectangle 19"/>
          <p:cNvSpPr>
            <a:spLocks noChangeArrowheads="1"/>
          </p:cNvSpPr>
          <p:nvPr/>
        </p:nvSpPr>
        <p:spPr bwMode="auto">
          <a:xfrm>
            <a:off x="4953000" y="5334000"/>
            <a:ext cx="16764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(b + d’)</a:t>
            </a:r>
          </a:p>
        </p:txBody>
      </p:sp>
      <p:sp>
        <p:nvSpPr>
          <p:cNvPr id="38928" name="Line 20"/>
          <p:cNvSpPr>
            <a:spLocks noChangeShapeType="1"/>
          </p:cNvSpPr>
          <p:nvPr/>
        </p:nvSpPr>
        <p:spPr bwMode="auto">
          <a:xfrm flipH="1">
            <a:off x="6019800" y="4648200"/>
            <a:ext cx="6096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8929" name="Line 21"/>
          <p:cNvSpPr>
            <a:spLocks noChangeShapeType="1"/>
          </p:cNvSpPr>
          <p:nvPr/>
        </p:nvSpPr>
        <p:spPr bwMode="auto">
          <a:xfrm>
            <a:off x="4800600" y="4572000"/>
            <a:ext cx="6096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8930" name="Line 22"/>
          <p:cNvSpPr>
            <a:spLocks noChangeShapeType="1"/>
          </p:cNvSpPr>
          <p:nvPr/>
        </p:nvSpPr>
        <p:spPr bwMode="auto">
          <a:xfrm>
            <a:off x="2667000" y="5943600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59767" name="Text Box 23"/>
          <p:cNvSpPr txBox="1">
            <a:spLocks noChangeArrowheads="1"/>
          </p:cNvSpPr>
          <p:nvPr/>
        </p:nvSpPr>
        <p:spPr bwMode="auto">
          <a:xfrm>
            <a:off x="2743200" y="6172200"/>
            <a:ext cx="19812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b="1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Yes</a:t>
            </a:r>
            <a:r>
              <a:rPr lang="en-US" sz="1600" b="1"/>
              <a:t> , do nothing to nodes</a:t>
            </a:r>
          </a:p>
        </p:txBody>
      </p:sp>
      <p:sp>
        <p:nvSpPr>
          <p:cNvPr id="159768" name="Text Box 24"/>
          <p:cNvSpPr txBox="1">
            <a:spLocks noChangeArrowheads="1"/>
          </p:cNvSpPr>
          <p:nvPr/>
        </p:nvSpPr>
        <p:spPr bwMode="auto">
          <a:xfrm>
            <a:off x="5867400" y="6172200"/>
            <a:ext cx="14478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b="1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</a:t>
            </a:r>
            <a:r>
              <a:rPr lang="en-US" sz="1600" b="1"/>
              <a:t> , update   nodes</a:t>
            </a:r>
          </a:p>
        </p:txBody>
      </p:sp>
      <p:sp>
        <p:nvSpPr>
          <p:cNvPr id="38933" name="Freeform 25"/>
          <p:cNvSpPr>
            <a:spLocks/>
          </p:cNvSpPr>
          <p:nvPr/>
        </p:nvSpPr>
        <p:spPr bwMode="auto">
          <a:xfrm>
            <a:off x="6705600" y="4572000"/>
            <a:ext cx="977900" cy="1447800"/>
          </a:xfrm>
          <a:custGeom>
            <a:avLst/>
            <a:gdLst>
              <a:gd name="T0" fmla="*/ 0 w 616"/>
              <a:gd name="T1" fmla="*/ 1371600 h 912"/>
              <a:gd name="T2" fmla="*/ 381000 w 616"/>
              <a:gd name="T3" fmla="*/ 1447800 h 912"/>
              <a:gd name="T4" fmla="*/ 609600 w 616"/>
              <a:gd name="T5" fmla="*/ 1371600 h 912"/>
              <a:gd name="T6" fmla="*/ 838200 w 616"/>
              <a:gd name="T7" fmla="*/ 1143000 h 912"/>
              <a:gd name="T8" fmla="*/ 914400 w 616"/>
              <a:gd name="T9" fmla="*/ 990600 h 912"/>
              <a:gd name="T10" fmla="*/ 914400 w 616"/>
              <a:gd name="T11" fmla="*/ 762000 h 912"/>
              <a:gd name="T12" fmla="*/ 914400 w 616"/>
              <a:gd name="T13" fmla="*/ 457200 h 912"/>
              <a:gd name="T14" fmla="*/ 533400 w 616"/>
              <a:gd name="T15" fmla="*/ 76200 h 912"/>
              <a:gd name="T16" fmla="*/ 381000 w 616"/>
              <a:gd name="T17" fmla="*/ 0 h 91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16"/>
              <a:gd name="T28" fmla="*/ 0 h 912"/>
              <a:gd name="T29" fmla="*/ 616 w 616"/>
              <a:gd name="T30" fmla="*/ 912 h 91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16" h="912">
                <a:moveTo>
                  <a:pt x="0" y="864"/>
                </a:moveTo>
                <a:cubicBezTo>
                  <a:pt x="88" y="888"/>
                  <a:pt x="176" y="912"/>
                  <a:pt x="240" y="912"/>
                </a:cubicBezTo>
                <a:cubicBezTo>
                  <a:pt x="304" y="912"/>
                  <a:pt x="336" y="896"/>
                  <a:pt x="384" y="864"/>
                </a:cubicBezTo>
                <a:cubicBezTo>
                  <a:pt x="432" y="832"/>
                  <a:pt x="496" y="760"/>
                  <a:pt x="528" y="720"/>
                </a:cubicBezTo>
                <a:cubicBezTo>
                  <a:pt x="560" y="680"/>
                  <a:pt x="568" y="664"/>
                  <a:pt x="576" y="624"/>
                </a:cubicBezTo>
                <a:cubicBezTo>
                  <a:pt x="584" y="584"/>
                  <a:pt x="576" y="536"/>
                  <a:pt x="576" y="480"/>
                </a:cubicBezTo>
                <a:cubicBezTo>
                  <a:pt x="576" y="424"/>
                  <a:pt x="616" y="360"/>
                  <a:pt x="576" y="288"/>
                </a:cubicBezTo>
                <a:cubicBezTo>
                  <a:pt x="536" y="216"/>
                  <a:pt x="392" y="96"/>
                  <a:pt x="336" y="48"/>
                </a:cubicBezTo>
                <a:cubicBezTo>
                  <a:pt x="280" y="0"/>
                  <a:pt x="260" y="0"/>
                  <a:pt x="240" y="0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8934" name="Freeform 27"/>
          <p:cNvSpPr>
            <a:spLocks/>
          </p:cNvSpPr>
          <p:nvPr/>
        </p:nvSpPr>
        <p:spPr bwMode="auto">
          <a:xfrm>
            <a:off x="4953000" y="4343400"/>
            <a:ext cx="2120900" cy="1371600"/>
          </a:xfrm>
          <a:custGeom>
            <a:avLst/>
            <a:gdLst>
              <a:gd name="T0" fmla="*/ 1676400 w 1336"/>
              <a:gd name="T1" fmla="*/ 1371600 h 864"/>
              <a:gd name="T2" fmla="*/ 2057400 w 1336"/>
              <a:gd name="T3" fmla="*/ 1219200 h 864"/>
              <a:gd name="T4" fmla="*/ 2057400 w 1336"/>
              <a:gd name="T5" fmla="*/ 762000 h 864"/>
              <a:gd name="T6" fmla="*/ 1828800 w 1336"/>
              <a:gd name="T7" fmla="*/ 609600 h 864"/>
              <a:gd name="T8" fmla="*/ 1295400 w 1336"/>
              <a:gd name="T9" fmla="*/ 304800 h 864"/>
              <a:gd name="T10" fmla="*/ 838200 w 1336"/>
              <a:gd name="T11" fmla="*/ 228600 h 864"/>
              <a:gd name="T12" fmla="*/ 228600 w 1336"/>
              <a:gd name="T13" fmla="*/ 76200 h 864"/>
              <a:gd name="T14" fmla="*/ 0 w 1336"/>
              <a:gd name="T15" fmla="*/ 0 h 86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36"/>
              <a:gd name="T25" fmla="*/ 0 h 864"/>
              <a:gd name="T26" fmla="*/ 1336 w 1336"/>
              <a:gd name="T27" fmla="*/ 864 h 86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36" h="864">
                <a:moveTo>
                  <a:pt x="1056" y="864"/>
                </a:moveTo>
                <a:cubicBezTo>
                  <a:pt x="1156" y="848"/>
                  <a:pt x="1256" y="832"/>
                  <a:pt x="1296" y="768"/>
                </a:cubicBezTo>
                <a:cubicBezTo>
                  <a:pt x="1336" y="704"/>
                  <a:pt x="1320" y="544"/>
                  <a:pt x="1296" y="480"/>
                </a:cubicBezTo>
                <a:cubicBezTo>
                  <a:pt x="1272" y="416"/>
                  <a:pt x="1232" y="432"/>
                  <a:pt x="1152" y="384"/>
                </a:cubicBezTo>
                <a:cubicBezTo>
                  <a:pt x="1072" y="336"/>
                  <a:pt x="920" y="232"/>
                  <a:pt x="816" y="192"/>
                </a:cubicBezTo>
                <a:cubicBezTo>
                  <a:pt x="712" y="152"/>
                  <a:pt x="640" y="168"/>
                  <a:pt x="528" y="144"/>
                </a:cubicBezTo>
                <a:cubicBezTo>
                  <a:pt x="416" y="120"/>
                  <a:pt x="232" y="72"/>
                  <a:pt x="144" y="48"/>
                </a:cubicBezTo>
                <a:cubicBezTo>
                  <a:pt x="56" y="24"/>
                  <a:pt x="28" y="12"/>
                  <a:pt x="0" y="0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8935" name="Text Box 29"/>
          <p:cNvSpPr txBox="1">
            <a:spLocks noChangeArrowheads="1"/>
          </p:cNvSpPr>
          <p:nvPr/>
        </p:nvSpPr>
        <p:spPr bwMode="auto">
          <a:xfrm>
            <a:off x="6477000" y="1524000"/>
            <a:ext cx="2438400" cy="119697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Highly parallel system of updating nodes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r>
              <a:rPr lang="en-US" sz="4000" smtClean="0"/>
              <a:t>SAT as a constraint satisfaction problem</a:t>
            </a:r>
          </a:p>
        </p:txBody>
      </p:sp>
      <p:sp>
        <p:nvSpPr>
          <p:cNvPr id="160771" name="Text Box 3"/>
          <p:cNvSpPr txBox="1">
            <a:spLocks noChangeArrowheads="1"/>
          </p:cNvSpPr>
          <p:nvPr/>
        </p:nvSpPr>
        <p:spPr bwMode="auto">
          <a:xfrm>
            <a:off x="381000" y="762000"/>
            <a:ext cx="5410200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(a + b’ + c) * (b + d’) … = 1</a:t>
            </a:r>
          </a:p>
        </p:txBody>
      </p:sp>
      <p:sp>
        <p:nvSpPr>
          <p:cNvPr id="160793" name="Text Box 25"/>
          <p:cNvSpPr txBox="1">
            <a:spLocks noChangeArrowheads="1"/>
          </p:cNvSpPr>
          <p:nvPr/>
        </p:nvSpPr>
        <p:spPr bwMode="auto">
          <a:xfrm>
            <a:off x="533400" y="1524000"/>
            <a:ext cx="5410200" cy="2109788"/>
          </a:xfrm>
          <a:prstGeom prst="rect">
            <a:avLst/>
          </a:prstGeom>
          <a:solidFill>
            <a:srgbClr val="FFFF99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b="1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Constraints:</a:t>
            </a:r>
          </a:p>
          <a:p>
            <a:pPr>
              <a:spcBef>
                <a:spcPct val="50000"/>
              </a:spcBef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(a + b’ + c) = 1 </a:t>
            </a:r>
          </a:p>
          <a:p>
            <a:pPr>
              <a:spcBef>
                <a:spcPct val="50000"/>
              </a:spcBef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(b + d’) = 1</a:t>
            </a:r>
          </a:p>
          <a:p>
            <a:pPr>
              <a:spcBef>
                <a:spcPct val="50000"/>
              </a:spcBef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…..</a:t>
            </a:r>
          </a:p>
        </p:txBody>
      </p:sp>
      <p:sp>
        <p:nvSpPr>
          <p:cNvPr id="160794" name="Text Box 26"/>
          <p:cNvSpPr txBox="1">
            <a:spLocks noChangeArrowheads="1"/>
          </p:cNvSpPr>
          <p:nvPr/>
        </p:nvSpPr>
        <p:spPr bwMode="auto">
          <a:xfrm>
            <a:off x="457200" y="3962400"/>
            <a:ext cx="5410200" cy="265747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b="1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Energy optimization:</a:t>
            </a:r>
          </a:p>
          <a:p>
            <a:pPr>
              <a:spcBef>
                <a:spcPct val="50000"/>
              </a:spcBef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(a + b’ + c) = f1 </a:t>
            </a:r>
          </a:p>
          <a:p>
            <a:pPr>
              <a:spcBef>
                <a:spcPct val="50000"/>
              </a:spcBef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(b + d’) = f2</a:t>
            </a:r>
          </a:p>
          <a:p>
            <a:pPr>
              <a:spcBef>
                <a:spcPct val="50000"/>
              </a:spcBef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….</a:t>
            </a:r>
          </a:p>
          <a:p>
            <a:pPr>
              <a:spcBef>
                <a:spcPct val="50000"/>
              </a:spcBef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Min ( f1’ + f2’ +  …..)</a:t>
            </a:r>
          </a:p>
        </p:txBody>
      </p:sp>
      <p:sp>
        <p:nvSpPr>
          <p:cNvPr id="160795" name="Text Box 27"/>
          <p:cNvSpPr txBox="1">
            <a:spLocks noChangeArrowheads="1"/>
          </p:cNvSpPr>
          <p:nvPr/>
        </p:nvSpPr>
        <p:spPr bwMode="auto">
          <a:xfrm>
            <a:off x="6400800" y="1676400"/>
            <a:ext cx="2590800" cy="3517900"/>
          </a:xfrm>
          <a:prstGeom prst="rect">
            <a:avLst/>
          </a:prstGeom>
          <a:solidFill>
            <a:srgbClr val="FFFF99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Orion programming is just writing </a:t>
            </a:r>
            <a:r>
              <a:rPr 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equations for constraints</a:t>
            </a:r>
            <a:r>
              <a:rPr lang="en-US" sz="2800" b="1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and </a:t>
            </a:r>
            <a:r>
              <a:rPr 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equations for energy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Conditional robot response based on camera input</a:t>
            </a:r>
            <a:endParaRPr lang="en-US" dirty="0"/>
          </a:p>
        </p:txBody>
      </p:sp>
      <p:sp>
        <p:nvSpPr>
          <p:cNvPr id="98306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763000" cy="54102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sz="2400" smtClean="0"/>
              <a:t>This one is really cool. </a:t>
            </a:r>
          </a:p>
          <a:p>
            <a:pPr eaLnBrk="1" hangingPunct="1"/>
            <a:r>
              <a:rPr lang="en-US" sz="2400" smtClean="0"/>
              <a:t>At a high level the way it works is as follows. </a:t>
            </a:r>
          </a:p>
          <a:p>
            <a:pPr eaLnBrk="1" hangingPunct="1"/>
            <a:r>
              <a:rPr lang="en-US" sz="2400" smtClean="0"/>
              <a:t>You have a </a:t>
            </a:r>
            <a:r>
              <a:rPr lang="en-US" sz="2400" smtClean="0">
                <a:solidFill>
                  <a:srgbClr val="FF5050"/>
                </a:solidFill>
              </a:rPr>
              <a:t>camera trained on a human</a:t>
            </a:r>
            <a:r>
              <a:rPr lang="en-US" sz="2400" smtClean="0"/>
              <a:t>. The data taken by the camera is processed so as to detect features, which are generalized patterns of behavior. </a:t>
            </a:r>
          </a:p>
          <a:p>
            <a:pPr eaLnBrk="1" hangingPunct="1"/>
            <a:r>
              <a:rPr lang="en-US" sz="2400" smtClean="0"/>
              <a:t>For example, a feature detector could be configured to detect the </a:t>
            </a:r>
            <a:r>
              <a:rPr lang="en-US" sz="2400" smtClean="0">
                <a:solidFill>
                  <a:srgbClr val="FF5050"/>
                </a:solidFill>
              </a:rPr>
              <a:t>presence of anger in the human</a:t>
            </a:r>
            <a:r>
              <a:rPr lang="en-US" sz="2400" smtClean="0"/>
              <a:t>, for example by learning-based methods.</a:t>
            </a:r>
          </a:p>
          <a:p>
            <a:pPr eaLnBrk="1" hangingPunct="1"/>
            <a:r>
              <a:rPr lang="en-US" sz="2400" smtClean="0"/>
              <a:t>In addition, there is a robot, which is connected to the data processing system connected to the camera. </a:t>
            </a:r>
          </a:p>
          <a:p>
            <a:pPr eaLnBrk="1" hangingPunct="1"/>
            <a:r>
              <a:rPr lang="en-US" sz="2400" smtClean="0"/>
              <a:t>This robot has effectors which control its actions. </a:t>
            </a:r>
          </a:p>
          <a:p>
            <a:pPr eaLnBrk="1" hangingPunct="1"/>
            <a:r>
              <a:rPr lang="en-US" sz="2400" smtClean="0"/>
              <a:t>In this application, the effector controls are functions of the processed input from the camera, where the rules connecting the two are user-determined. </a:t>
            </a:r>
          </a:p>
          <a:p>
            <a:pPr eaLnBrk="1" hangingPunct="1"/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Content Placeholder 6" descr="untitled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28600"/>
            <a:ext cx="5292725" cy="6629400"/>
          </a:xfrm>
        </p:spPr>
      </p:pic>
      <p:sp>
        <p:nvSpPr>
          <p:cNvPr id="8" name="TextBox 7"/>
          <p:cNvSpPr txBox="1"/>
          <p:nvPr/>
        </p:nvSpPr>
        <p:spPr>
          <a:xfrm>
            <a:off x="5469182" y="179608"/>
            <a:ext cx="3603323" cy="620818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</a:rPr>
              <a:t> This generic situation, where the robot’s behavior is conditioned upon the input from the feature detectors connected to the camera, maps to a constraint satisfaction problem </a:t>
            </a:r>
            <a:r>
              <a:rPr lang="en-US" dirty="0">
                <a:latin typeface="+mn-lt"/>
                <a:hlinkClick r:id="rId3"/>
              </a:rPr>
              <a:t>as described here</a:t>
            </a:r>
            <a:r>
              <a:rPr lang="en-US" dirty="0">
                <a:latin typeface="+mn-lt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</a:rPr>
              <a:t> The way this would work is that the human / camera / robot system would generate optimization and </a:t>
            </a:r>
            <a:r>
              <a:rPr lang="en-US" dirty="0" err="1">
                <a:latin typeface="+mn-lt"/>
              </a:rPr>
              <a:t>satisfiability</a:t>
            </a:r>
            <a:r>
              <a:rPr lang="en-US" dirty="0">
                <a:latin typeface="+mn-lt"/>
              </a:rPr>
              <a:t> problems, to determine how the robot’s effectors should fire, and these problems can be remotely solved using Orion.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</a:rPr>
              <a:t> For example, you could acquire a </a:t>
            </a:r>
            <a:r>
              <a:rPr lang="en-US" dirty="0">
                <a:latin typeface="+mn-lt"/>
                <a:hlinkClick r:id="rId4"/>
              </a:rPr>
              <a:t>Hansen Robotics Einstein</a:t>
            </a:r>
            <a:r>
              <a:rPr lang="en-US" dirty="0">
                <a:latin typeface="+mn-lt"/>
              </a:rPr>
              <a:t>, sit </a:t>
            </a:r>
            <a:r>
              <a:rPr lang="en-US" strike="sngStrike" dirty="0">
                <a:latin typeface="+mn-lt"/>
              </a:rPr>
              <a:t>it</a:t>
            </a:r>
            <a:r>
              <a:rPr lang="en-US" dirty="0">
                <a:latin typeface="+mn-lt"/>
              </a:rPr>
              <a:t> him on your desk, train a camera on your face, use an anger feature detector that causes the Einstein robot to laugh harder the angrier you get.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 l="41333" t="22400" r="18000" b="22400"/>
          <a:stretch>
            <a:fillRect/>
          </a:stretch>
        </p:blipFill>
        <p:spPr bwMode="auto">
          <a:xfrm>
            <a:off x="0" y="70336"/>
            <a:ext cx="8001000" cy="6787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l="17333" t="28800" r="60667" b="14933"/>
          <a:stretch>
            <a:fillRect/>
          </a:stretch>
        </p:blipFill>
        <p:spPr bwMode="auto">
          <a:xfrm>
            <a:off x="-1" y="1"/>
            <a:ext cx="429027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l="54000" t="22400" r="14667" b="19200"/>
          <a:stretch>
            <a:fillRect/>
          </a:stretch>
        </p:blipFill>
        <p:spPr bwMode="auto">
          <a:xfrm>
            <a:off x="0" y="23052"/>
            <a:ext cx="5867400" cy="6834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 l="18667" t="23467" r="57333" b="14933"/>
          <a:stretch>
            <a:fillRect/>
          </a:stretch>
        </p:blipFill>
        <p:spPr bwMode="auto">
          <a:xfrm>
            <a:off x="982740" y="0"/>
            <a:ext cx="42750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 l="63333" t="26667" r="14667" b="10667"/>
          <a:stretch>
            <a:fillRect/>
          </a:stretch>
        </p:blipFill>
        <p:spPr bwMode="auto">
          <a:xfrm>
            <a:off x="0" y="75183"/>
            <a:ext cx="3810000" cy="6782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0200" y="274638"/>
            <a:ext cx="3581400" cy="2316162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 Level Schematic of DIM robot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58000" t="22400" r="14000" b="17067"/>
          <a:stretch>
            <a:fillRect/>
          </a:stretch>
        </p:blipFill>
        <p:spPr bwMode="auto">
          <a:xfrm>
            <a:off x="0" y="0"/>
            <a:ext cx="5105400" cy="6898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42667" t="29867" r="16667" b="18133"/>
          <a:stretch>
            <a:fillRect/>
          </a:stretch>
        </p:blipFill>
        <p:spPr bwMode="auto">
          <a:xfrm>
            <a:off x="0" y="-23482"/>
            <a:ext cx="8610600" cy="6881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 l="50667" t="26667" r="9333" b="20267"/>
          <a:stretch>
            <a:fillRect/>
          </a:stretch>
        </p:blipFill>
        <p:spPr bwMode="auto">
          <a:xfrm>
            <a:off x="0" y="-92029"/>
            <a:ext cx="8382000" cy="6950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Many research and teaching areas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715000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en-US" sz="2000" dirty="0" smtClean="0"/>
              <a:t>My robotics classes and topics of theses are much broader than in other universities: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Classical Robotics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Speech synthesis and analysis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Robot vision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1600" dirty="0" smtClean="0"/>
              <a:t>Face recognition and tracking, 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1600" dirty="0" smtClean="0"/>
              <a:t>gesture recognition, etc.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Motion generation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Dialog and natural language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Scripts and agents.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Search and Machine Learning.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1600" dirty="0" smtClean="0"/>
              <a:t>Search theory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1600" dirty="0" smtClean="0"/>
              <a:t>Decision trees and constructive induction (AC decomposition)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1600" dirty="0" smtClean="0"/>
              <a:t>CSP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1600" dirty="0" smtClean="0"/>
              <a:t>Pattern Recognition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New models: 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1600" dirty="0" smtClean="0"/>
              <a:t>Probabilistic robotics, 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1600" dirty="0" smtClean="0"/>
              <a:t>Quantum Robotics, 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sz="1600" dirty="0" smtClean="0"/>
              <a:t>Developmental Robotics.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812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Many partial practical projects, broad range of technical knowledge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886200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Controllers and processors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FPGA and PLD, VHDL and </a:t>
            </a:r>
            <a:r>
              <a:rPr lang="en-US" dirty="0" err="1" smtClean="0"/>
              <a:t>Verilog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CUDA and GPU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Motors and sensors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RobotC</a:t>
            </a:r>
            <a:r>
              <a:rPr lang="en-US" dirty="0" smtClean="0"/>
              <a:t>, C, C++, Prolog, LISP, PYTHON, etc.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Writing requirements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Creativity and invention.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Integration of engineering, science and art.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Many awards for high school students.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56388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Our goals  are to both </a:t>
            </a:r>
            <a:r>
              <a:rPr lang="en-US" b="1" dirty="0" smtClean="0">
                <a:solidFill>
                  <a:srgbClr val="0070C0"/>
                </a:solidFill>
              </a:rPr>
              <a:t>create a model innovative robot theatre </a:t>
            </a:r>
            <a:r>
              <a:rPr lang="en-US" dirty="0" smtClean="0"/>
              <a:t>and a </a:t>
            </a:r>
            <a:r>
              <a:rPr lang="en-U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theory of robot theatre </a:t>
            </a:r>
            <a:r>
              <a:rPr lang="en-US" dirty="0" smtClean="0"/>
              <a:t>that  would be similar to the theory of film or theory of interactive computer games.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We  believe that robot theatre will become a </a:t>
            </a:r>
            <a:r>
              <a:rPr lang="en-US" dirty="0" smtClean="0">
                <a:solidFill>
                  <a:srgbClr val="00B050"/>
                </a:solidFill>
              </a:rPr>
              <a:t>new art form </a:t>
            </a:r>
            <a:r>
              <a:rPr lang="en-US" dirty="0" smtClean="0"/>
              <a:t>and we are interested </a:t>
            </a:r>
            <a:r>
              <a:rPr lang="en-US" dirty="0" smtClean="0">
                <a:solidFill>
                  <a:srgbClr val="00B050"/>
                </a:solidFill>
              </a:rPr>
              <a:t>what are the  basic questions related to the art of performing robots.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We hope to have an </a:t>
            </a:r>
            <a:r>
              <a:rPr lang="en-US" dirty="0" smtClean="0">
                <a:solidFill>
                  <a:srgbClr val="FF0000"/>
                </a:solidFill>
              </a:rPr>
              <a:t>interesting  feedback to our ideas </a:t>
            </a:r>
            <a:r>
              <a:rPr lang="en-US" dirty="0" smtClean="0"/>
              <a:t>from the System Science oriented researchers.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0"/>
            <a:ext cx="7543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Conclusions</a:t>
            </a:r>
            <a:endParaRPr lang="en-US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0"/>
            <a:ext cx="533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Questions:</a:t>
            </a:r>
            <a:endParaRPr lang="en-US" sz="8000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1744682"/>
            <a:ext cx="800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3600" dirty="0" smtClean="0"/>
              <a:t>Will Robot theatre be ever as popular art form as film or theatre? </a:t>
            </a:r>
          </a:p>
          <a:p>
            <a:pPr marL="742950" indent="-742950">
              <a:buAutoNum type="arabicPeriod"/>
            </a:pPr>
            <a:r>
              <a:rPr lang="en-US" sz="3600" dirty="0" smtClean="0"/>
              <a:t>Will robots be popularly used in theatres?</a:t>
            </a:r>
          </a:p>
          <a:p>
            <a:pPr marL="742950" indent="-742950">
              <a:buAutoNum type="arabicPeriod"/>
            </a:pPr>
            <a:r>
              <a:rPr lang="en-US" sz="3600" dirty="0" smtClean="0"/>
              <a:t>Will we see robot theatre toys?</a:t>
            </a:r>
          </a:p>
          <a:p>
            <a:pPr marL="742950" indent="-742950">
              <a:buAutoNum type="arabicPeriod"/>
            </a:pPr>
            <a:r>
              <a:rPr lang="en-US" sz="3600" dirty="0" smtClean="0"/>
              <a:t>Will home robots be also entertainers?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New Research Area or only application?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2895600"/>
          </a:xfrm>
          <a:solidFill>
            <a:srgbClr val="FFFF00"/>
          </a:solidFill>
          <a:ln w="57150">
            <a:solidFill>
              <a:srgbClr val="0070C0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002060"/>
                </a:solidFill>
              </a:rPr>
              <a:t>What is Robot Theatre Theory?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002060"/>
                </a:solidFill>
              </a:rPr>
              <a:t>What are its main methods?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002060"/>
                </a:solidFill>
              </a:rPr>
              <a:t>How to evaluate Robot Theatres.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002060"/>
                </a:solidFill>
              </a:rPr>
              <a:t>Is robot theatre only an application of robotics or is it more? What ?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4180344"/>
            <a:ext cx="8458200" cy="2246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514350" indent="-514350">
              <a:buFont typeface="Arial" pitchFamily="34" charset="0"/>
              <a:buChar char="•"/>
            </a:pPr>
            <a:r>
              <a:rPr lang="en-US" sz="2800" dirty="0" smtClean="0"/>
              <a:t>We see that humans can laugh looking at our theatre.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2800" i="1" dirty="0" smtClean="0"/>
              <a:t>Will we ever experience humans crying at robot performances?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2800" b="1" u="sng" dirty="0" smtClean="0"/>
              <a:t>What can we learn from robot theatre that is not a standard robotics problem?</a:t>
            </a:r>
            <a:endParaRPr lang="en-US" sz="2800" b="1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929</TotalTime>
  <Words>1099</Words>
  <Application>Microsoft Office PowerPoint</Application>
  <PresentationFormat>On-screen Show (4:3)</PresentationFormat>
  <Paragraphs>197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Slide 1</vt:lpstr>
      <vt:lpstr>Slide 2</vt:lpstr>
      <vt:lpstr>Slide 3</vt:lpstr>
      <vt:lpstr>Slide 4</vt:lpstr>
      <vt:lpstr>Slide 5</vt:lpstr>
      <vt:lpstr>The first quantum robot in the world?</vt:lpstr>
      <vt:lpstr>Slide 7</vt:lpstr>
      <vt:lpstr>The whole proposed PSU Quantum Robot system</vt:lpstr>
      <vt:lpstr>Slide 9</vt:lpstr>
      <vt:lpstr>Oracle for Quantum Map of Europe Coloring</vt:lpstr>
      <vt:lpstr>Slide 11</vt:lpstr>
      <vt:lpstr>Constraints Satisfaction Problems</vt:lpstr>
      <vt:lpstr>Constraint Satisfaction for Robotics</vt:lpstr>
      <vt:lpstr>SAT as a constraint satisfaction problem</vt:lpstr>
      <vt:lpstr>SAT as a constraint satisfaction problem</vt:lpstr>
      <vt:lpstr>Conditional robot response based on camera input</vt:lpstr>
      <vt:lpstr>Slide 17</vt:lpstr>
      <vt:lpstr>Slide 18</vt:lpstr>
      <vt:lpstr>Slide 19</vt:lpstr>
      <vt:lpstr>Slide 20</vt:lpstr>
      <vt:lpstr>Slide 21</vt:lpstr>
      <vt:lpstr>Slide 22</vt:lpstr>
      <vt:lpstr>High Level Schematic of DIM robot</vt:lpstr>
      <vt:lpstr>Slide 24</vt:lpstr>
      <vt:lpstr>Slide 25</vt:lpstr>
      <vt:lpstr>Many research and teaching areas</vt:lpstr>
      <vt:lpstr>Many partial practical projects, broad range of technical knowledge</vt:lpstr>
      <vt:lpstr>Slide 28</vt:lpstr>
      <vt:lpstr>Slide 29</vt:lpstr>
      <vt:lpstr>New Research Area or only application?</vt:lpstr>
    </vt:vector>
  </TitlesOfParts>
  <Company>Portland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mperkows</dc:creator>
  <cp:lastModifiedBy>mperkows</cp:lastModifiedBy>
  <cp:revision>104</cp:revision>
  <dcterms:created xsi:type="dcterms:W3CDTF">2009-10-30T19:20:00Z</dcterms:created>
  <dcterms:modified xsi:type="dcterms:W3CDTF">2009-11-20T05:53:03Z</dcterms:modified>
</cp:coreProperties>
</file>